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  <p:sldMasterId id="2147483708" r:id="rId2"/>
  </p:sldMasterIdLst>
  <p:notesMasterIdLst>
    <p:notesMasterId r:id="rId18"/>
  </p:notesMasterIdLst>
  <p:sldIdLst>
    <p:sldId id="256" r:id="rId3"/>
    <p:sldId id="269" r:id="rId4"/>
    <p:sldId id="268" r:id="rId5"/>
    <p:sldId id="267" r:id="rId6"/>
    <p:sldId id="266" r:id="rId7"/>
    <p:sldId id="271" r:id="rId8"/>
    <p:sldId id="265" r:id="rId9"/>
    <p:sldId id="272" r:id="rId10"/>
    <p:sldId id="264" r:id="rId11"/>
    <p:sldId id="263" r:id="rId12"/>
    <p:sldId id="273" r:id="rId13"/>
    <p:sldId id="270" r:id="rId14"/>
    <p:sldId id="262" r:id="rId15"/>
    <p:sldId id="261" r:id="rId16"/>
    <p:sldId id="260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164" y="-8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00C96A-52BA-499A-AA5A-89EA07A622EB}" type="datetimeFigureOut">
              <a:rPr lang="ru-RU" smtClean="0"/>
              <a:pPr/>
              <a:t>19.11.2020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6E825F-BE99-487A-8AB0-F01B9B8DF2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32525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6E825F-BE99-487A-8AB0-F01B9B8DF20B}" type="slidenum">
              <a:rPr lang="ru-RU" smtClean="0"/>
              <a:pPr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80314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19.11.2020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19.11.2020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19.11.2020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19.11.2020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19.11.2020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19.11.2020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19.11.2020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19.11.2020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55576" y="260648"/>
            <a:ext cx="8064896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</a:rPr>
              <a:t>Родительский час-лекторий</a:t>
            </a:r>
          </a:p>
          <a:p>
            <a:pPr algn="ctr"/>
            <a:r>
              <a:rPr lang="ru-RU" sz="4400" b="1" dirty="0" smtClean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</a:rPr>
              <a:t> </a:t>
            </a:r>
            <a:r>
              <a:rPr lang="ru-RU" sz="4400" b="1" dirty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</a:rPr>
              <a:t>«Общение с ребенком.</a:t>
            </a:r>
          </a:p>
          <a:p>
            <a:pPr algn="ctr"/>
            <a:r>
              <a:rPr lang="ru-RU" sz="4400" b="1" dirty="0" smtClean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</a:rPr>
              <a:t>Профилактика семейного насилия»</a:t>
            </a:r>
            <a:endParaRPr lang="ru-RU" sz="4400" b="1" dirty="0">
              <a:solidFill>
                <a:sysClr val="windowText" lastClr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anose="03010101010201010101" pitchFamily="66" charset="0"/>
            </a:endParaRPr>
          </a:p>
        </p:txBody>
      </p:sp>
      <p:pic>
        <p:nvPicPr>
          <p:cNvPr id="1027" name="Picture 3" descr="C:\Users\ВИКТОР\Desktop\Педагог-психолог 2017-2018\сентябрь\Лекторий 20.09.2017\19829_commo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1133" y="2350151"/>
            <a:ext cx="2664296" cy="37679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584849" y="6186069"/>
            <a:ext cx="77768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Педагог-психолог: </a:t>
            </a: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Нурумбаева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Д.А.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420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1520" y="260648"/>
            <a:ext cx="8568952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2400" b="1" u="sng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Сексуальное насилие</a:t>
            </a:r>
            <a:r>
              <a:rPr lang="ru-RU" sz="2400" b="1" u="sng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/>
            <a:r>
              <a:rPr lang="ru-RU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Распознать </a:t>
            </a:r>
            <a:r>
              <a:rPr lang="ru-RU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сексуальное насилие очень трудно. Во-первых, свидетельства бывают очень редко, во-вторых, насильник всегда отрицает факт насилия. Поэтому огромное значение для диагностики имеет слово ребёнка. Чаще всего дети не хотят говорить.</a:t>
            </a:r>
          </a:p>
          <a:p>
            <a:pPr algn="just"/>
            <a:r>
              <a:rPr lang="ru-RU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400" b="1" u="sng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Причин </a:t>
            </a:r>
            <a:r>
              <a:rPr lang="ru-RU" sz="2400" b="1" u="sng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такого молчания несколько:</a:t>
            </a:r>
          </a:p>
          <a:p>
            <a:pPr marL="342900" lvl="0" indent="-342900" algn="just">
              <a:buFont typeface="Wingdings" panose="05000000000000000000" pitchFamily="2" charset="2"/>
              <a:buChar char="ü"/>
            </a:pPr>
            <a:r>
              <a:rPr lang="ru-RU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Ребёнка запугивали.</a:t>
            </a:r>
          </a:p>
          <a:p>
            <a:pPr marL="342900" lvl="0" indent="-342900" algn="just">
              <a:buFont typeface="Wingdings" panose="05000000000000000000" pitchFamily="2" charset="2"/>
              <a:buChar char="ü"/>
            </a:pPr>
            <a:r>
              <a:rPr lang="ru-RU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Он стыдится говорить об этом.</a:t>
            </a:r>
          </a:p>
          <a:p>
            <a:pPr marL="342900" lvl="0" indent="-342900" algn="just">
              <a:buFont typeface="Wingdings" panose="05000000000000000000" pitchFamily="2" charset="2"/>
              <a:buChar char="ü"/>
            </a:pPr>
            <a:r>
              <a:rPr lang="ru-RU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Его убедили хранить «секрет».</a:t>
            </a:r>
          </a:p>
          <a:p>
            <a:pPr marL="342900" lvl="0" indent="-342900" algn="just">
              <a:buFont typeface="Wingdings" panose="05000000000000000000" pitchFamily="2" charset="2"/>
              <a:buChar char="ü"/>
            </a:pPr>
            <a:r>
              <a:rPr lang="ru-RU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Он считает себя виноватым но всем.</a:t>
            </a:r>
          </a:p>
          <a:p>
            <a:pPr marL="342900" lvl="0" indent="-342900" algn="just">
              <a:buFont typeface="Wingdings" panose="05000000000000000000" pitchFamily="2" charset="2"/>
              <a:buChar char="ü"/>
            </a:pPr>
            <a:r>
              <a:rPr lang="ru-RU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Его убедили, что такие отношения нормальны, и это происходит со всеми</a:t>
            </a:r>
            <a:r>
              <a:rPr lang="ru-RU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sz="1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147" name="Picture 3" descr="C:\Users\EduQwest.DESKTOP-B4H4M2D\Desktop\imag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4557553"/>
            <a:ext cx="3672408" cy="2288789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89675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260648"/>
            <a:ext cx="8568952" cy="6408712"/>
          </a:xfrm>
        </p:spPr>
        <p:txBody>
          <a:bodyPr>
            <a:normAutofit fontScale="62500" lnSpcReduction="20000"/>
          </a:bodyPr>
          <a:lstStyle/>
          <a:p>
            <a:pPr algn="ctr"/>
            <a:r>
              <a:rPr lang="ru-RU" sz="5100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Родители должны знать, что:</a:t>
            </a:r>
          </a:p>
          <a:p>
            <a:pPr lvl="0" algn="just">
              <a:buFont typeface="Wingdings" panose="05000000000000000000" pitchFamily="2" charset="2"/>
              <a:buChar char="ü"/>
            </a:pPr>
            <a:r>
              <a:rPr lang="ru-RU" sz="31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Жертвами насилия могут быть как девочки, так и мальчики.</a:t>
            </a:r>
          </a:p>
          <a:p>
            <a:pPr lvl="0" algn="just">
              <a:buFont typeface="Wingdings" panose="05000000000000000000" pitchFamily="2" charset="2"/>
              <a:buChar char="ü"/>
            </a:pPr>
            <a:r>
              <a:rPr lang="ru-RU" sz="31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Насилие может совершаться в отношении детей всех возрастов, включая и детей до 1 года.</a:t>
            </a:r>
          </a:p>
          <a:p>
            <a:pPr lvl="0" algn="just">
              <a:buFont typeface="Wingdings" panose="05000000000000000000" pitchFamily="2" charset="2"/>
              <a:buChar char="ü"/>
            </a:pPr>
            <a:r>
              <a:rPr lang="ru-RU" sz="31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85-98% случаев дети знакомы с насильником. И не просто знакомы, а часто испытывают к нему чувство любви и доверия.</a:t>
            </a:r>
          </a:p>
          <a:p>
            <a:pPr lvl="0" algn="just">
              <a:buFont typeface="Wingdings" panose="05000000000000000000" pitchFamily="2" charset="2"/>
              <a:buChar char="ü"/>
            </a:pPr>
            <a:r>
              <a:rPr lang="ru-RU" sz="31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Чаще всего насилие происходит в доме жертвы, либо в доме насильника.</a:t>
            </a:r>
          </a:p>
          <a:p>
            <a:pPr lvl="0" algn="just">
              <a:buFont typeface="Wingdings" panose="05000000000000000000" pitchFamily="2" charset="2"/>
              <a:buChar char="ü"/>
            </a:pPr>
            <a:r>
              <a:rPr lang="ru-RU" sz="31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Насильником может быть человек любого возраста, любой расы и любого социального положения.</a:t>
            </a:r>
          </a:p>
          <a:p>
            <a:pPr lvl="0" algn="just">
              <a:buFont typeface="Wingdings" panose="05000000000000000000" pitchFamily="2" charset="2"/>
              <a:buChar char="ü"/>
            </a:pPr>
            <a:r>
              <a:rPr lang="ru-RU" sz="31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Сексуальное насилие ничего общего не имеет со страстью, это проблема власти.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sz="31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Защитить детей от сексуального насилия - одна из главных задач родителей.</a:t>
            </a:r>
          </a:p>
          <a:p>
            <a:pPr algn="ctr"/>
            <a:endParaRPr lang="ru-RU" sz="22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2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900" u="sng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Советы </a:t>
            </a:r>
            <a:r>
              <a:rPr lang="ru-RU" sz="2900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родителям:</a:t>
            </a:r>
          </a:p>
          <a:p>
            <a:pPr algn="ctr"/>
            <a:r>
              <a:rPr lang="ru-RU" sz="2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Нужно серьезно насторожиться, если ребёнок сам говорит о насилии. Дети крайне редко сочиняют такие вещи, и, если он говорит об этом, скорее всего он говорит правду. Также о возможном насилии могут сообщить соседи, родственники и другие люди.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40561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260648"/>
            <a:ext cx="8069520" cy="4896544"/>
          </a:xfrm>
        </p:spPr>
        <p:txBody>
          <a:bodyPr>
            <a:normAutofit/>
          </a:bodyPr>
          <a:lstStyle/>
          <a:p>
            <a:pPr algn="ctr"/>
            <a:r>
              <a:rPr lang="ru-RU" sz="4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Запомните правило «три К», всегда знайте</a:t>
            </a:r>
            <a:r>
              <a:rPr lang="ru-RU" sz="4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742950" indent="-742950">
              <a:buFont typeface="+mj-lt"/>
              <a:buAutoNum type="arabicPeriod"/>
            </a:pPr>
            <a:r>
              <a:rPr lang="ru-RU" sz="4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Куда пошел ваш </a:t>
            </a:r>
            <a:r>
              <a:rPr lang="ru-RU" sz="4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ребенок</a:t>
            </a:r>
          </a:p>
          <a:p>
            <a:pPr marL="742950" indent="-742950">
              <a:buFont typeface="+mj-lt"/>
              <a:buAutoNum type="arabicPeriod"/>
            </a:pPr>
            <a:r>
              <a:rPr lang="ru-RU" sz="4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Кто пошел с ним </a:t>
            </a:r>
            <a:endParaRPr lang="ru-RU" sz="44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indent="-742950">
              <a:buFont typeface="+mj-lt"/>
              <a:buAutoNum type="arabicPeriod"/>
            </a:pPr>
            <a:r>
              <a:rPr lang="ru-RU" sz="4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Когда он должен </a:t>
            </a:r>
            <a:r>
              <a:rPr lang="ru-RU" sz="4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вернуться</a:t>
            </a:r>
            <a:endParaRPr lang="ru-RU" sz="44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pic>
        <p:nvPicPr>
          <p:cNvPr id="4" name="Picture 2" descr="C:\Users\EduQwest.DESKTOP-B4H4M2D\Desktop\Без названия (4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3968927"/>
            <a:ext cx="4320480" cy="290134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4" name="Picture 2" descr="C:\Users\EduQwest.DESKTOP-B4H4M2D\Desktop\Без названия (3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120" y="4194436"/>
            <a:ext cx="4159856" cy="245032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61988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9512" y="116632"/>
            <a:ext cx="8712968" cy="62170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ПОХИЩЕНИЕ детей. </a:t>
            </a:r>
            <a:endParaRPr lang="ru-RU" sz="2000" b="1" u="sng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Нет </a:t>
            </a:r>
            <a:r>
              <a:rPr lang="ru-RU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дня, чтобы с экранов телевизора не звучала информация, что то в одном, то в другом населенном пункте пропал ребенок. </a:t>
            </a:r>
          </a:p>
          <a:p>
            <a:pPr algn="just"/>
            <a:r>
              <a:rPr lang="ru-RU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Причины: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Неустроенность</a:t>
            </a:r>
            <a:r>
              <a:rPr lang="ru-RU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неблагополучная обстановка дома.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Нравственное воспитание на низком уровне.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организован досуг.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Неумение общаться.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Педагогическая несостоятельность и занятость родителей.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Влияние телевидения, интернетовских сайтов на психику ребёнка.</a:t>
            </a:r>
          </a:p>
          <a:p>
            <a:pPr algn="ctr"/>
            <a:endPara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группу риска родителей входят: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люди, которые сами подвергались насилию в детстве;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люди, которые страдают психическими расстройствами (депрессия, шизофрения);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люди, злоупотребляющие алкоголем и наркотиками;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испытывающие экономические и социальные трудности;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молодые матери (до 18 лет);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семьи со сложным психологическим климатом.</a:t>
            </a:r>
          </a:p>
          <a:p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4098" name="Picture 2" descr="C:\Users\ВИКТОР\Desktop\Педагог-психолог 2017-2018\сентябрь\Лекторий 20.09.2017\5413a1f53dbb50a47d6d78052cf786ac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836712"/>
            <a:ext cx="2324424" cy="174173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0" name="Picture 2" descr="C:\Users\EduQwest.DESKTOP-B4H4M2D\Desktop\images (1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9380" y="4505325"/>
            <a:ext cx="1943100" cy="235267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74860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3528" y="260648"/>
            <a:ext cx="8352928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Рекомендации </a:t>
            </a:r>
            <a:r>
              <a:rPr lang="ru-RU" sz="24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родителям.</a:t>
            </a:r>
            <a:endParaRPr lang="ru-RU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Внимание! Перед тем,  как взяться за ремень или </a:t>
            </a: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нанося ребенку 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оскорбления: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Остановитесь 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проанализируйте, отчего ваш ребе­нок ведет себя так, как вам не хочется. Не действуйте сго­ряча!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Подумайте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не требуете ли вы от ребенка слишком многого.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Подумайте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может быть, поступок ребенка, за кото­рый вы его наказываете, - это сигнал тревоги, говорящий, что ребенок попал в трудную ситуацию.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Помните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что вы можете помочь своему ребенку, под­держать его, не прибегая к физическому наказанию.</a:t>
            </a:r>
          </a:p>
          <a:p>
            <a:endParaRPr lang="ru-RU" sz="2400" dirty="0" smtClean="0">
              <a:solidFill>
                <a:srgbClr val="FF0000"/>
              </a:solidFill>
            </a:endParaRPr>
          </a:p>
          <a:p>
            <a:endParaRPr lang="ru-RU" sz="2400" dirty="0">
              <a:solidFill>
                <a:srgbClr val="FF0000"/>
              </a:solidFill>
            </a:endParaRPr>
          </a:p>
          <a:p>
            <a:pPr lvl="0" algn="ctr"/>
            <a:r>
              <a:rPr lang="ru-RU" sz="2800" b="1" dirty="0" smtClean="0">
                <a:solidFill>
                  <a:srgbClr val="FFFF00"/>
                </a:solidFill>
              </a:rPr>
              <a:t>Не </a:t>
            </a:r>
            <a:r>
              <a:rPr lang="ru-RU" sz="2800" b="1" dirty="0">
                <a:solidFill>
                  <a:srgbClr val="FFFF00"/>
                </a:solidFill>
              </a:rPr>
              <a:t>пытайтесь сделать из ребёнка самого-самого.</a:t>
            </a:r>
          </a:p>
          <a:p>
            <a:pPr lvl="0" algn="ctr"/>
            <a:r>
              <a:rPr lang="ru-RU" sz="2800" b="1" dirty="0">
                <a:solidFill>
                  <a:srgbClr val="FFFF00"/>
                </a:solidFill>
              </a:rPr>
              <a:t>Не сравнивайте вслух ребёнка с другими детьми.</a:t>
            </a:r>
          </a:p>
          <a:p>
            <a:pPr lvl="0" algn="ctr"/>
            <a:r>
              <a:rPr lang="ru-RU" sz="2800" b="1" dirty="0">
                <a:solidFill>
                  <a:srgbClr val="FFFF00"/>
                </a:solidFill>
              </a:rPr>
              <a:t>Избегайте свидетелей</a:t>
            </a:r>
            <a:r>
              <a:rPr lang="ru-RU" sz="2800" b="1" i="1" dirty="0">
                <a:solidFill>
                  <a:srgbClr val="FFFF00"/>
                </a:solidFill>
              </a:rPr>
              <a:t>.</a:t>
            </a:r>
            <a:endParaRPr lang="ru-RU" sz="2800" b="1" dirty="0">
              <a:solidFill>
                <a:srgbClr val="FFFF00"/>
              </a:solidFill>
            </a:endParaRPr>
          </a:p>
          <a:p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1988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11560" y="908720"/>
            <a:ext cx="7704856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  <a:cs typeface="Times New Roman" panose="02020603050405020304" pitchFamily="18" charset="0"/>
              </a:rPr>
              <a:t>Любой вид жестокого обращения с детьми нарушает физическое и психическое здоровье ребенка, мешает его полноценному развитию.</a:t>
            </a:r>
            <a:endParaRPr lang="ru-RU" sz="44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anose="03010101010201010101" pitchFamily="66" charset="0"/>
              <a:cs typeface="Times New Roman" panose="02020603050405020304" pitchFamily="18" charset="0"/>
            </a:endParaRPr>
          </a:p>
          <a:p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AutoShape 2" descr="Психологическое насилие над ребенком — ОБУ «ЦСЗН по Елецкому району»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27" name="Picture 3" descr="C:\Users\EduQwest.DESKTOP-B4H4M2D\Desktop\Без названия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8913" y="4365104"/>
            <a:ext cx="3746155" cy="249289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89448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67544" y="620688"/>
            <a:ext cx="7920880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Жестокое обращение с детьми (насилие</a:t>
            </a:r>
            <a:r>
              <a:rPr lang="ru-RU" sz="28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это любое поведение по отношении к ребёнку, которое нарушает его физическое или психическое благополучие, ставя под угрозу состояние его здоровья и развития.</a:t>
            </a:r>
          </a:p>
          <a:p>
            <a:endParaRPr lang="ru-RU" dirty="0"/>
          </a:p>
        </p:txBody>
      </p:sp>
      <p:pic>
        <p:nvPicPr>
          <p:cNvPr id="2051" name="Picture 3" descr="C:\Users\ВИКТОР\Desktop\Педагог-психолог 2017-2018\сентябрь\Лекторий 20.09.2017\82555_590x37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2996952"/>
            <a:ext cx="5619750" cy="353377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</p:spTree>
    <p:extLst>
      <p:ext uri="{BB962C8B-B14F-4D97-AF65-F5344CB8AC3E}">
        <p14:creationId xmlns:p14="http://schemas.microsoft.com/office/powerpoint/2010/main" val="1284399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11560" y="476672"/>
            <a:ext cx="7848872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 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родители, мы делаем все, чтобы обезопасить и </a:t>
            </a: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защитить 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своих детей. Но отовсюду приходит огорчительно много сообщений о том, что детей избивают и насилуют, над ними издеваются и бросают их без помощи.</a:t>
            </a:r>
          </a:p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Наказание 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все еще остается самой распространенной формой воздействия, основанной на страхе перед болью, возможностью оказаться в неловком положении перед родными, друзьями, боязнью быть отвергнутым.</a:t>
            </a:r>
          </a:p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По 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данным статистики ежегодно в </a:t>
            </a: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Казахстане 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около </a:t>
            </a: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400 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женщин погибает от рук супруга, </a:t>
            </a: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49% 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детей разного возраста становятся жертвами насильственных преступлений.  Каждый год </a:t>
            </a: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50% детей 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избиваются родителями, </a:t>
            </a: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20% 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несовершеннолетних становятся инвалидами в результате совершения против них преступлений. </a:t>
            </a:r>
            <a:endParaRPr lang="ru-RU" sz="2000" b="1" dirty="0">
              <a:solidFill>
                <a:srgbClr val="002060"/>
              </a:solidFill>
            </a:endParaRPr>
          </a:p>
        </p:txBody>
      </p:sp>
      <p:pic>
        <p:nvPicPr>
          <p:cNvPr id="3074" name="Picture 2" descr="C:\Users\EduQwest.DESKTOP-B4H4M2D\Desktop\Без названия (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4795553"/>
            <a:ext cx="3600400" cy="202296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3" descr="C:\Users\EduQwest.DESKTOP-B4H4M2D\Desktop\Без названия (3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6219" y="4854636"/>
            <a:ext cx="3233733" cy="19048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74411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09666" y="0"/>
            <a:ext cx="8822996" cy="72635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Различают четыре основных формы жестокого обращения с </a:t>
            </a: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детьми:</a:t>
            </a:r>
            <a:endParaRPr lang="ru-RU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Эмоциональное (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психологическое) насилие</a:t>
            </a: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0"/>
            <a:endParaRPr lang="ru-RU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Физическое</a:t>
            </a:r>
          </a:p>
          <a:p>
            <a:pPr algn="ctr"/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насилие.</a:t>
            </a:r>
          </a:p>
          <a:p>
            <a:pPr lvl="0" algn="ctr"/>
            <a:endParaRPr lang="ru-RU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/>
            <a:r>
              <a:rPr lang="ru-RU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</a:t>
            </a:r>
            <a:endParaRPr lang="ru-RU" sz="28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 algn="r">
              <a:buFont typeface="Wingdings" panose="05000000000000000000" pitchFamily="2" charset="2"/>
              <a:buChar char="Ø"/>
            </a:pPr>
            <a:endParaRPr lang="ru-RU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 algn="r">
              <a:buFont typeface="Wingdings" panose="05000000000000000000" pitchFamily="2" charset="2"/>
              <a:buChar char="Ø"/>
            </a:pPr>
            <a:endParaRPr lang="ru-RU" sz="28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 algn="r">
              <a:buFont typeface="Wingdings" panose="05000000000000000000" pitchFamily="2" charset="2"/>
              <a:buChar char="Ø"/>
            </a:pPr>
            <a:endParaRPr lang="ru-RU" sz="20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 algn="r">
              <a:buFont typeface="Wingdings" panose="05000000000000000000" pitchFamily="2" charset="2"/>
              <a:buChar char="Ø"/>
            </a:pPr>
            <a:endParaRPr lang="ru-RU" sz="2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r"/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Сексуальное 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насилие</a:t>
            </a:r>
            <a:endParaRPr lang="ru-RU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 algn="r">
              <a:buFont typeface="Wingdings" panose="05000000000000000000" pitchFamily="2" charset="2"/>
              <a:buChar char="Ø"/>
            </a:pPr>
            <a:endParaRPr lang="ru-RU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r"/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/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Пренебрежение 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(заброшенность, беспризорность).</a:t>
            </a:r>
          </a:p>
          <a:p>
            <a:r>
              <a:rPr lang="ru-RU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endParaRPr lang="ru-RU" dirty="0"/>
          </a:p>
        </p:txBody>
      </p:sp>
      <p:pic>
        <p:nvPicPr>
          <p:cNvPr id="3074" name="Picture 2" descr="C:\Users\ВИКТОР\Desktop\Педагог-психолог 2017-2018\сентябрь\Лекторий 20.09.2017\pic-2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483" y="1412776"/>
            <a:ext cx="3165619" cy="198687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ВИКТОР\Desktop\Педагог-психолог 2017-2018\сентябрь\Лекторий 20.09.2017\Mother-smacking-her-daughter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9382" y="1134200"/>
            <a:ext cx="2558300" cy="3302911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C:\Users\ВИКТОР\Desktop\Педагог-психолог 2017-2018\сентябрь\Лекторий 20.09.2017\5558531796_e9ec7d2058_b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5102" y="2406214"/>
            <a:ext cx="2540901" cy="334439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7" name="Picture 5" descr="C:\Users\ВИКТОР\Desktop\Педагог-психолог 2017-2018\сентябрь\Лекторий 20.09.2017\77126_html_mfc9d934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432" y="3432824"/>
            <a:ext cx="2448272" cy="302326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05764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1188" y="332656"/>
            <a:ext cx="856895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6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400" b="1" i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ФИЗИЧЕСКОЕ </a:t>
            </a:r>
            <a:r>
              <a:rPr lang="ru-RU" sz="2400" b="1" i="1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НАСИЛИЕ 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это любое неслучайное нанесение телесных повреждений ребёнку в возрасте до 18 лет родителем или лицом, осуществляющим опеку. К физическому насилию относят также случаи, когда родители умышленно не предотвращают возможности причинении телесных повреждений.</a:t>
            </a:r>
          </a:p>
          <a:p>
            <a:pPr algn="just"/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Жестокое 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обращение с детьми может иметь различную природу. Бывает как бы вынужденным С первого взгляда семья благополучная, но родители не справляются с ребёнком, "вынуждены" прибегать к физическим наказаниям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098" name="Picture 2" descr="C:\Users\EduQwest.DESKTOP-B4H4M2D\Desktop\Без названия (2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658" y="4090780"/>
            <a:ext cx="4117024" cy="273969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C:\Users\EduQwest.DESKTOP-B4H4M2D\Desktop\images (2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3681" y="4118308"/>
            <a:ext cx="4540265" cy="255105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05421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88640"/>
            <a:ext cx="8640960" cy="6336704"/>
          </a:xfrm>
        </p:spPr>
        <p:txBody>
          <a:bodyPr>
            <a:noAutofit/>
          </a:bodyPr>
          <a:lstStyle/>
          <a:p>
            <a:pPr algn="ctr"/>
            <a:r>
              <a:rPr lang="ru-RU" sz="1800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Эмоциональные и поведенческие реакции у ребёнка:</a:t>
            </a:r>
          </a:p>
          <a:p>
            <a:pPr lvl="0" algn="just">
              <a:buFont typeface="Wingdings" panose="05000000000000000000" pitchFamily="2" charset="2"/>
              <a:buChar char="ü"/>
            </a:pPr>
            <a:r>
              <a:rPr lang="ru-RU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Ощущает тревогу в общении с взрослыми.</a:t>
            </a:r>
          </a:p>
          <a:p>
            <a:pPr lvl="0" algn="just">
              <a:buFont typeface="Wingdings" panose="05000000000000000000" pitchFamily="2" charset="2"/>
              <a:buChar char="ü"/>
            </a:pPr>
            <a:r>
              <a:rPr lang="ru-RU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Испытывает чувство вины.</a:t>
            </a:r>
          </a:p>
          <a:p>
            <a:pPr lvl="0" algn="just">
              <a:buFont typeface="Wingdings" panose="05000000000000000000" pitchFamily="2" charset="2"/>
              <a:buChar char="ü"/>
            </a:pPr>
            <a:r>
              <a:rPr lang="ru-RU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Проявляет крайние формы поведения; или агрессивность, или нежелание общаться.</a:t>
            </a:r>
          </a:p>
          <a:p>
            <a:pPr lvl="0" algn="just">
              <a:buFont typeface="Wingdings" panose="05000000000000000000" pitchFamily="2" charset="2"/>
              <a:buChar char="ü"/>
            </a:pPr>
            <a:r>
              <a:rPr lang="ru-RU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Боится родителей.</a:t>
            </a:r>
          </a:p>
          <a:p>
            <a:pPr lvl="0" algn="just">
              <a:buFont typeface="Wingdings" panose="05000000000000000000" pitchFamily="2" charset="2"/>
              <a:buChar char="ü"/>
            </a:pPr>
            <a:r>
              <a:rPr lang="ru-RU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Боится идти домой.</a:t>
            </a:r>
          </a:p>
          <a:p>
            <a:pPr lvl="0" algn="just">
              <a:buFont typeface="Wingdings" panose="05000000000000000000" pitchFamily="2" charset="2"/>
              <a:buChar char="ü"/>
            </a:pPr>
            <a:r>
              <a:rPr lang="ru-RU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Жалуется, что родители бьют.</a:t>
            </a:r>
          </a:p>
          <a:p>
            <a:pPr lvl="0" algn="just">
              <a:buFont typeface="Wingdings" panose="05000000000000000000" pitchFamily="2" charset="2"/>
              <a:buChar char="ü"/>
            </a:pPr>
            <a:r>
              <a:rPr lang="ru-RU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Часто смотрит в одну точку, ничего не видя вокруг.</a:t>
            </a:r>
          </a:p>
          <a:p>
            <a:pPr lvl="0" algn="just">
              <a:buFont typeface="Wingdings" panose="05000000000000000000" pitchFamily="2" charset="2"/>
              <a:buChar char="ü"/>
            </a:pPr>
            <a:r>
              <a:rPr lang="ru-RU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Болезненно реагирует на плач других.</a:t>
            </a:r>
          </a:p>
          <a:p>
            <a:pPr lvl="0" algn="just">
              <a:buFont typeface="Wingdings" panose="05000000000000000000" pitchFamily="2" charset="2"/>
              <a:buChar char="ü"/>
            </a:pPr>
            <a:r>
              <a:rPr lang="ru-RU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Иногда ведет себя чрезмерно по-взрослому.</a:t>
            </a:r>
          </a:p>
          <a:p>
            <a:pPr lvl="0" algn="just">
              <a:buFont typeface="Wingdings" panose="05000000000000000000" pitchFamily="2" charset="2"/>
              <a:buChar char="ü"/>
            </a:pPr>
            <a:r>
              <a:rPr lang="ru-RU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Пытается манипулировать другими, чтобы привлечь к себе внимание.</a:t>
            </a:r>
          </a:p>
          <a:p>
            <a:pPr lvl="0" algn="just">
              <a:buFont typeface="Wingdings" panose="05000000000000000000" pitchFamily="2" charset="2"/>
              <a:buChar char="ü"/>
            </a:pPr>
            <a:r>
              <a:rPr lang="ru-RU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Имеет низкую самооценку.</a:t>
            </a:r>
          </a:p>
          <a:p>
            <a:pPr lvl="0" algn="just">
              <a:buFont typeface="Wingdings" panose="05000000000000000000" pitchFamily="2" charset="2"/>
              <a:buChar char="ü"/>
            </a:pPr>
            <a:r>
              <a:rPr lang="ru-RU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Необъяснимые изменения в поведении (прежде жизнерадостный ребёнок - теперь постоянно грустен, задумчив, замкнут).</a:t>
            </a:r>
          </a:p>
          <a:p>
            <a:pPr lvl="0" algn="just">
              <a:buFont typeface="Wingdings" panose="05000000000000000000" pitchFamily="2" charset="2"/>
              <a:buChar char="ü"/>
            </a:pPr>
            <a:r>
              <a:rPr lang="ru-RU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Побег из дома.</a:t>
            </a:r>
          </a:p>
          <a:p>
            <a:pPr lvl="0" algn="just">
              <a:buFont typeface="Wingdings" panose="05000000000000000000" pitchFamily="2" charset="2"/>
              <a:buChar char="ü"/>
            </a:pPr>
            <a:r>
              <a:rPr lang="ru-RU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Ношение неподходящей к погодным условиям одежды (чтобы скрыть кровоподтеки).</a:t>
            </a:r>
          </a:p>
          <a:p>
            <a:endParaRPr lang="ru-RU" sz="1800" dirty="0">
              <a:solidFill>
                <a:srgbClr val="FF0000"/>
              </a:solidFill>
            </a:endParaRPr>
          </a:p>
          <a:p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1066649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40000"/>
                <a:lumOff val="60000"/>
                <a:alpha val="0"/>
              </a:schemeClr>
            </a:gs>
            <a:gs pos="60000">
              <a:schemeClr val="bg2">
                <a:shade val="92000"/>
                <a:satMod val="230000"/>
              </a:schemeClr>
            </a:gs>
            <a:gs pos="100000">
              <a:schemeClr val="bg2">
                <a:tint val="85000"/>
                <a:satMod val="40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9512" y="188640"/>
            <a:ext cx="8784976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2000" b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Эмоционально-психологическое насилие</a:t>
            </a:r>
            <a:r>
              <a:rPr lang="ru-RU" sz="2000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Всем 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уже давно известно, что нехватка некоторых продуктов, витаминов и т. д. в раннем детстве может вызвать физические недостатки в зрелом возрасте, даже если вредных последствий сразу не видно. Но не все знают, что то же самое бывает с психическим развитием ребёнка. Когда не удовлетворяются определённые потребности, последствиями могут быть. длительные психологические дефекты.</a:t>
            </a:r>
          </a:p>
          <a:p>
            <a:pPr algn="ctr"/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Эмоциональное 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насилие, несмотря на то, что кажется этот вид насилия наиболее легким, на самом деле оставляет иногда более глубокий след в жизни человека, чем остальные. Заживают раны и затягиваются рубцы, полученные в результате физического насилия, вылечиваются заболевания, полученные после сексуального злоупотребления, но раны в душе, нарушения психики и болезненные вспышки воспоминаний мучают ребёнка еще долгие годы.</a:t>
            </a:r>
          </a:p>
          <a:p>
            <a:pPr algn="ctr"/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Дети, пережившие позор и унижение в семье, как правило, точно так же будут вести себя со своими собственными детьми. Причины этого кроются в том, что они просто не имеют другого опыта общения между детьми и взрослыми. Чувства, с которыми ребенок придет во взрослый мир, будут ограничены; такие люди не способны на нежность, любовь и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эмпатию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ctr"/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48415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4" name="Picture 4" descr="C:\Users\EduQwest.DESKTOP-B4H4M2D\Desktop\imag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7" y="-8682"/>
            <a:ext cx="9170729" cy="38697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28" y="3356991"/>
            <a:ext cx="9170728" cy="3509887"/>
          </a:xfrm>
          <a:solidFill>
            <a:srgbClr val="C00000"/>
          </a:solidFill>
        </p:spPr>
        <p:txBody>
          <a:bodyPr>
            <a:normAutofit fontScale="85000" lnSpcReduction="20000"/>
          </a:bodyPr>
          <a:lstStyle/>
          <a:p>
            <a:pPr marL="285750" lvl="0" indent="-285750" algn="ctr">
              <a:buFont typeface="Wingdings" panose="05000000000000000000" pitchFamily="2" charset="2"/>
              <a:buChar char="ü"/>
            </a:pP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низкая самооценка;</a:t>
            </a:r>
          </a:p>
          <a:p>
            <a:pPr marL="285750" lvl="0" indent="-285750" algn="ctr">
              <a:buFont typeface="Wingdings" panose="05000000000000000000" pitchFamily="2" charset="2"/>
              <a:buChar char="ü"/>
            </a:pP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очень высокая тревожность;</a:t>
            </a:r>
          </a:p>
          <a:p>
            <a:pPr marL="285750" lvl="0" indent="-285750" algn="ctr">
              <a:buFont typeface="Wingdings" panose="05000000000000000000" pitchFamily="2" charset="2"/>
              <a:buChar char="ü"/>
            </a:pP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проявление агрессии;</a:t>
            </a:r>
          </a:p>
          <a:p>
            <a:pPr marL="285750" lvl="0" indent="-285750" algn="ctr">
              <a:buFont typeface="Wingdings" panose="05000000000000000000" pitchFamily="2" charset="2"/>
              <a:buChar char="ü"/>
            </a:pP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жестокость по отношению к другим детям или животным;</a:t>
            </a:r>
          </a:p>
          <a:p>
            <a:pPr marL="285750" lvl="0" indent="-285750" algn="ctr">
              <a:buFont typeface="Wingdings" panose="05000000000000000000" pitchFamily="2" charset="2"/>
              <a:buChar char="ü"/>
            </a:pP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замкнутость, отстраненность; угнетенное состояние, депрессия.</a:t>
            </a:r>
          </a:p>
          <a:p>
            <a:pPr marL="285750" lvl="0" indent="-285750" algn="ctr">
              <a:buFont typeface="Wingdings" panose="05000000000000000000" pitchFamily="2" charset="2"/>
              <a:buChar char="ü"/>
            </a:pP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ребенок часто становится мишенью для издевательств со стороны других детей;</a:t>
            </a:r>
          </a:p>
          <a:p>
            <a:pPr marL="285750" lvl="0" indent="-285750" algn="ctr">
              <a:buFont typeface="Wingdings" panose="05000000000000000000" pitchFamily="2" charset="2"/>
              <a:buChar char="ü"/>
            </a:pP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никому не доверяет;</a:t>
            </a:r>
          </a:p>
          <a:p>
            <a:pPr marL="285750" lvl="0" indent="-285750" algn="ctr">
              <a:buFont typeface="Wingdings" panose="05000000000000000000" pitchFamily="2" charset="2"/>
              <a:buChar char="ü"/>
            </a:pP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умеет заводить друзей и поддерживать отношения;</a:t>
            </a:r>
          </a:p>
          <a:p>
            <a:pPr marL="285750" lvl="0" indent="-285750" algn="ctr">
              <a:buFont typeface="Wingdings" panose="05000000000000000000" pitchFamily="2" charset="2"/>
              <a:buChar char="ü"/>
            </a:pP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другие дети избегают общения с ним и т.п.</a:t>
            </a:r>
          </a:p>
          <a:p>
            <a:pPr algn="ctr"/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4672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3528" y="38515"/>
            <a:ext cx="8496944" cy="69557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endParaRPr lang="ru-RU" sz="1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6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000" b="1" i="1" u="sng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Внешние </a:t>
            </a:r>
            <a:r>
              <a:rPr lang="ru-RU" sz="2000" b="1" i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показатели и поведенческие реакции:</a:t>
            </a:r>
            <a:endParaRPr lang="ru-RU" sz="2000" b="1" u="sng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Когда 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из-за неправильного, несоответствующего возрасту питания ребёнок или не прибавляет в весе, или наоборот выглядит очень толстым. Может быстро прибавлять в весе, пока находится в больнице.</a:t>
            </a:r>
          </a:p>
          <a:p>
            <a:pPr lvl="0" algn="just"/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Очень 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бледный, анемичный ребёнок. Родители не следят за тем, чтобы ребёнок получал все витамины и необходимые для его развития продукты.</a:t>
            </a:r>
          </a:p>
          <a:p>
            <a:pPr lvl="0" algn="just"/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Жадно ест, когда предлагают.</a:t>
            </a:r>
          </a:p>
          <a:p>
            <a:pPr lvl="0" algn="just"/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Опрелости 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детей, постоянно грязный ребёнок. Ребёнку не меняют нижнее белье, не моют его, не выполняют элементарные гигиенические требования.</a:t>
            </a:r>
          </a:p>
          <a:p>
            <a:pPr lvl="0" algn="just"/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Ребёнок одет не по погоде. В холодную погоду ребёнок ходит без теплой одежды и обуви.</a:t>
            </a:r>
          </a:p>
          <a:p>
            <a:pPr algn="just"/>
            <a:endParaRPr lang="ru-RU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полное отсутствие денег на карманные расходы;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ребенок часто голоден, у него дома нет игрушек;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он часто опаздывает или отсутствует на занятиях (вследствие принужден работать или попрошайничать);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одежда ребенка не соответствует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погодным условиям и т.п.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7886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Углы">
  <a:themeElements>
    <a:clrScheme name="Углы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Углы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Углы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Ясность">
  <a:themeElements>
    <a:clrScheme name="Ясность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Ясность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229</TotalTime>
  <Words>415</Words>
  <Application>Microsoft Office PowerPoint</Application>
  <PresentationFormat>Экран (4:3)</PresentationFormat>
  <Paragraphs>123</Paragraphs>
  <Slides>15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15</vt:i4>
      </vt:variant>
    </vt:vector>
  </HeadingPairs>
  <TitlesOfParts>
    <vt:vector size="17" baseType="lpstr">
      <vt:lpstr>Углы</vt:lpstr>
      <vt:lpstr>Ясность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ВИКТОР</dc:creator>
  <cp:lastModifiedBy>EduQwest</cp:lastModifiedBy>
  <cp:revision>25</cp:revision>
  <dcterms:created xsi:type="dcterms:W3CDTF">2017-09-24T12:50:43Z</dcterms:created>
  <dcterms:modified xsi:type="dcterms:W3CDTF">2020-11-19T05:43:47Z</dcterms:modified>
</cp:coreProperties>
</file>