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4"/>
  </p:notesMasterIdLst>
  <p:handoutMasterIdLst>
    <p:handoutMasterId r:id="rId15"/>
  </p:handoutMasterIdLst>
  <p:sldIdLst>
    <p:sldId id="316" r:id="rId2"/>
    <p:sldId id="342" r:id="rId3"/>
    <p:sldId id="343" r:id="rId4"/>
    <p:sldId id="325" r:id="rId5"/>
    <p:sldId id="345" r:id="rId6"/>
    <p:sldId id="326" r:id="rId7"/>
    <p:sldId id="327" r:id="rId8"/>
    <p:sldId id="328" r:id="rId9"/>
    <p:sldId id="324" r:id="rId10"/>
    <p:sldId id="329" r:id="rId11"/>
    <p:sldId id="344" r:id="rId12"/>
    <p:sldId id="276" r:id="rId13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99FF99"/>
    <a:srgbClr val="009900"/>
    <a:srgbClr val="FFCC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15" autoAdjust="0"/>
    <p:restoredTop sz="94590" autoAdjust="0"/>
  </p:normalViewPr>
  <p:slideViewPr>
    <p:cSldViewPr>
      <p:cViewPr>
        <p:scale>
          <a:sx n="77" d="100"/>
          <a:sy n="77" d="100"/>
        </p:scale>
        <p:origin x="-2604" y="-81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0" d="100"/>
        <a:sy n="6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99904BF-3460-4A6A-BC40-B6C7C108C5DD}" type="datetimeFigureOut">
              <a:rPr lang="ru-RU" smtClean="0"/>
              <a:t>24.12.2020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C084338-7308-4A2E-B266-6682943016D7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1449038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A7C52D18-D9BF-4D40-97FE-A97E9981D6C5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 smtClean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 smtClean="0"/>
              <a:t>Образец текста</a:t>
            </a:r>
          </a:p>
          <a:p>
            <a:pPr lvl="1"/>
            <a:r>
              <a:rPr lang="ru-RU" noProof="0" smtClean="0"/>
              <a:t>Второй уровень</a:t>
            </a:r>
          </a:p>
          <a:p>
            <a:pPr lvl="2"/>
            <a:r>
              <a:rPr lang="ru-RU" noProof="0" smtClean="0"/>
              <a:t>Третий уровень</a:t>
            </a:r>
          </a:p>
          <a:p>
            <a:pPr lvl="3"/>
            <a:r>
              <a:rPr lang="ru-RU" noProof="0" smtClean="0"/>
              <a:t>Четвертый уровень</a:t>
            </a:r>
          </a:p>
          <a:p>
            <a:pPr lvl="4"/>
            <a:r>
              <a:rPr lang="ru-RU" noProof="0" smtClean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8416AC35-97A3-4370-9F0E-243ADA34D7B4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2900287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6" descr="post-279854-1298288370.png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-428625"/>
            <a:ext cx="1643062" cy="16430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Рисунок 7" descr="post-279854-1298288370.png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14313"/>
            <a:ext cx="2357438" cy="2071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Рисунок 8" descr="97e6b01896c7.png"/>
          <p:cNvPicPr>
            <a:picLocks noChangeAspect="1"/>
          </p:cNvPicPr>
          <p:nvPr userDrawn="1"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40000">
            <a:off x="-628650" y="-349250"/>
            <a:ext cx="3330575" cy="2681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85B97D3-1D32-4465-BC6C-058C754C0F5F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59825DE-C8E2-4CAF-82FF-AF1D8E17A7F2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23240547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A1AEBD3-C38B-4676-816F-4E31A3B4D8EB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7EA2643-32FD-42D8-A45C-10F893B81C3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107904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D2BAD98-6E9D-424E-8806-337323B857C2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960866F-1065-4CB5-BAA6-DE2F0954A6F1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602911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13E9579-74FB-40B9-90F1-547B236AE182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6ED3B48-E4E8-4EB4-B0EF-EA01FE41EF0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4372741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1093CBC-65AB-423A-B5D5-ABE966898677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A38462-55A5-4C96-A579-1B7105ADF61F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3736216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CD7F0EA-996B-4950-BF7A-533D3AD8A10F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B0F650B-1F93-4BCF-B06B-B48B470DD4F6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2158900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CF35413-9DF9-491C-AFFC-892B6EF3D436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8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9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07111F2-0EC7-4A6B-9085-58F267094C15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560010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F711CD9-9E2C-4170-90EB-ECF6112801D1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4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B65E213-63CE-44BF-9077-57A62F299433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9980273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0D7E01D-21EC-479A-807A-C6808C5D46EB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3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4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413626C-7C15-43EE-9858-C9340E1C717A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160473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A4B501A-44B6-4B0B-93BC-117A8C1E7BD3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281F7A-BFA4-4774-8E78-ECFD57B0A82D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0371967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E626FEA9-BC25-41AD-9F03-8246CB5C8619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6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EC6039A-A236-4859-92A2-14DE04957648}" type="slidenum">
              <a:rPr lang="ru-RU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9705154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Заголовок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Текст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E3FCF3E6-BCAA-4D09-B3B5-BA0BAB04C21D}" type="datetimeFigureOut">
              <a:rPr lang="ru-RU"/>
              <a:pPr>
                <a:defRPr/>
              </a:pPr>
              <a:t>24.12.2020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fontAlgn="auto">
              <a:spcBef>
                <a:spcPts val="0"/>
              </a:spcBef>
              <a:spcAft>
                <a:spcPts val="0"/>
              </a:spcAft>
              <a:defRPr sz="12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>
              <a:defRPr sz="1200"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fld id="{481F4233-96A1-41DB-9A31-093EC33DFB6B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91" r:id="rId1"/>
    <p:sldLayoutId id="2147483781" r:id="rId2"/>
    <p:sldLayoutId id="2147483782" r:id="rId3"/>
    <p:sldLayoutId id="2147483783" r:id="rId4"/>
    <p:sldLayoutId id="2147483784" r:id="rId5"/>
    <p:sldLayoutId id="2147483785" r:id="rId6"/>
    <p:sldLayoutId id="2147483786" r:id="rId7"/>
    <p:sldLayoutId id="2147483787" r:id="rId8"/>
    <p:sldLayoutId id="2147483788" r:id="rId9"/>
    <p:sldLayoutId id="2147483789" r:id="rId10"/>
    <p:sldLayoutId id="214748379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259632" y="404664"/>
            <a:ext cx="7200800" cy="7571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КГУ «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</a:rPr>
              <a:t>Рудненская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специальная школа для детей с особыми образовательными потребностями» </a:t>
            </a:r>
          </a:p>
          <a:p>
            <a:pPr algn="ctr" eaLnBrk="1" hangingPunct="1">
              <a:lnSpc>
                <a:spcPct val="80000"/>
              </a:lnSpc>
            </a:pP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Управления образования </a:t>
            </a:r>
            <a:r>
              <a:rPr lang="ru-RU" altLang="ru-RU" b="1" dirty="0" err="1">
                <a:solidFill>
                  <a:srgbClr val="002060"/>
                </a:solidFill>
                <a:latin typeface="Times New Roman" pitchFamily="18" charset="0"/>
              </a:rPr>
              <a:t>акимата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b="1" dirty="0" err="1" smtClean="0">
                <a:solidFill>
                  <a:srgbClr val="002060"/>
                </a:solidFill>
                <a:latin typeface="Times New Roman" pitchFamily="18" charset="0"/>
              </a:rPr>
              <a:t>Костанайской</a:t>
            </a:r>
            <a:r>
              <a:rPr lang="ru-RU" altLang="ru-RU" b="1" dirty="0" smtClean="0">
                <a:solidFill>
                  <a:srgbClr val="002060"/>
                </a:solidFill>
                <a:latin typeface="Times New Roman" pitchFamily="18" charset="0"/>
              </a:rPr>
              <a:t> </a:t>
            </a:r>
            <a:r>
              <a:rPr lang="ru-RU" altLang="ru-RU" b="1" dirty="0">
                <a:solidFill>
                  <a:srgbClr val="002060"/>
                </a:solidFill>
                <a:latin typeface="Times New Roman" pitchFamily="18" charset="0"/>
              </a:rPr>
              <a:t>области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3131840" y="5561482"/>
            <a:ext cx="5184576" cy="3877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Педагог-психолог: </a:t>
            </a:r>
            <a:r>
              <a:rPr lang="ru-RU" altLang="ru-RU" sz="2400" b="1" dirty="0" err="1" smtClean="0">
                <a:solidFill>
                  <a:srgbClr val="002060"/>
                </a:solidFill>
                <a:latin typeface="Times New Roman" pitchFamily="18" charset="0"/>
              </a:rPr>
              <a:t>Нурумбаева</a:t>
            </a:r>
            <a:r>
              <a:rPr lang="ru-RU" altLang="ru-RU" sz="2400" b="1" dirty="0" smtClean="0">
                <a:solidFill>
                  <a:srgbClr val="002060"/>
                </a:solidFill>
                <a:latin typeface="Times New Roman" pitchFamily="18" charset="0"/>
              </a:rPr>
              <a:t> Д.А.</a:t>
            </a:r>
            <a:endParaRPr lang="ru-RU" altLang="ru-RU" sz="24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1619672" y="2276872"/>
            <a:ext cx="6336704" cy="22590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 eaLnBrk="1" hangingPunct="1">
              <a:lnSpc>
                <a:spcPct val="80000"/>
              </a:lnSpc>
            </a:pPr>
            <a:r>
              <a:rPr lang="ru-RU" altLang="ru-RU" sz="8800" b="1" dirty="0" smtClean="0">
                <a:solidFill>
                  <a:srgbClr val="002060"/>
                </a:solidFill>
                <a:latin typeface="Times New Roman" pitchFamily="18" charset="0"/>
              </a:rPr>
              <a:t>Развитие памяти</a:t>
            </a:r>
            <a:endParaRPr lang="ru-RU" altLang="ru-RU" sz="8800" b="1" dirty="0">
              <a:solidFill>
                <a:srgbClr val="002060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228743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908050"/>
            <a:ext cx="8280152" cy="4249738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tx2"/>
                </a:solidFill>
                <a:latin typeface="Times New Roman" pitchFamily="18" charset="0"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При запоминании любого списка надо   постараться составить ассоциативную цепочку между соседними словами.</a:t>
            </a:r>
          </a:p>
          <a:p>
            <a:pPr algn="just" eaLnBrk="1" hangingPunct="1">
              <a:defRPr/>
            </a:pPr>
            <a:r>
              <a:rPr lang="ru-RU" b="1" i="1" dirty="0" smtClean="0">
                <a:latin typeface="Times New Roman" pitchFamily="18" charset="0"/>
              </a:rPr>
              <a:t>Предположим, Вам необходимо запомнить слова</a:t>
            </a:r>
            <a:r>
              <a:rPr lang="ru-RU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: </a:t>
            </a:r>
          </a:p>
          <a:p>
            <a:pPr algn="just" eaLnBrk="1" hangingPunct="1">
              <a:defRPr/>
            </a:pPr>
            <a:r>
              <a:rPr lang="ru-RU" sz="4400" b="1" i="1" dirty="0" smtClean="0">
                <a:solidFill>
                  <a:schemeClr val="accent5">
                    <a:lumMod val="50000"/>
                  </a:schemeClr>
                </a:solidFill>
                <a:latin typeface="Times New Roman" pitchFamily="18" charset="0"/>
              </a:rPr>
              <a:t>мышь, тарелка, камень, вода, песок, цветы, небо, лист, девочка, яблоко.</a:t>
            </a:r>
          </a:p>
          <a:p>
            <a:pPr algn="just" eaLnBrk="1" hangingPunct="1">
              <a:defRPr/>
            </a:pPr>
            <a:endParaRPr lang="ru-RU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4819" name="WordArt 5"/>
          <p:cNvSpPr>
            <a:spLocks noChangeArrowheads="1" noChangeShapeType="1" noTextEdit="1"/>
          </p:cNvSpPr>
          <p:nvPr/>
        </p:nvSpPr>
        <p:spPr bwMode="auto">
          <a:xfrm>
            <a:off x="1828800" y="260350"/>
            <a:ext cx="511968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Метод «цепочка»</a:t>
            </a:r>
          </a:p>
        </p:txBody>
      </p:sp>
    </p:spTree>
    <p:extLst>
      <p:ext uri="{BB962C8B-B14F-4D97-AF65-F5344CB8AC3E}">
        <p14:creationId xmlns:p14="http://schemas.microsoft.com/office/powerpoint/2010/main" val="18852788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Rot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ru-RU" b="1" i="1" dirty="0" smtClean="0">
                <a:solidFill>
                  <a:srgbClr val="FF0000"/>
                </a:solidFill>
              </a:rPr>
              <a:t>Способы запоминания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268760"/>
            <a:ext cx="8229600" cy="5213003"/>
          </a:xfrm>
        </p:spPr>
        <p:txBody>
          <a:bodyPr/>
          <a:lstStyle/>
          <a:p>
            <a:pPr marL="0" indent="0" algn="ctr" eaLnBrk="1" hangingPunct="1">
              <a:lnSpc>
                <a:spcPct val="80000"/>
              </a:lnSpc>
              <a:buNone/>
              <a:defRPr/>
            </a:pPr>
            <a:r>
              <a:rPr lang="ru-RU" b="1" u="sng" dirty="0" smtClean="0">
                <a:solidFill>
                  <a:srgbClr val="FF0000"/>
                </a:solidFill>
              </a:rPr>
              <a:t>Способ Цицерона</a:t>
            </a:r>
            <a:r>
              <a:rPr lang="ru-RU" dirty="0" smtClean="0">
                <a:solidFill>
                  <a:srgbClr val="FF0000"/>
                </a:solidFill>
              </a:rPr>
              <a:t> —</a:t>
            </a:r>
            <a:r>
              <a:rPr lang="ru-RU" sz="2400" dirty="0" smtClean="0">
                <a:solidFill>
                  <a:srgbClr val="FF0000"/>
                </a:solidFill>
              </a:rPr>
              <a:t>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для людей с хорошо развитой двигательной, кинестетической памятью.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Представьте, что вы обходите свою комнату, где вам все хорошо знакомо.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Предметы, которые вам необходимо запомнить, расставьте мысленно по ходу вашей прогулки по комнате.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Вспомнить их вы сможете найти, опять представив себя обходящим комнату, </a:t>
            </a:r>
          </a:p>
          <a:p>
            <a:pPr algn="ctr" eaLnBrk="1" hangingPunct="1">
              <a:lnSpc>
                <a:spcPct val="80000"/>
              </a:lnSpc>
              <a:buFont typeface="Wingdings" panose="05000000000000000000" pitchFamily="2" charset="2"/>
              <a:buChar char="Ø"/>
              <a:defRPr/>
            </a:pPr>
            <a:r>
              <a:rPr lang="ru-RU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предметы будут на тех местах, где вы их расположили при предыдущем «обходе».</a:t>
            </a:r>
          </a:p>
        </p:txBody>
      </p:sp>
    </p:spTree>
    <p:extLst>
      <p:ext uri="{BB962C8B-B14F-4D97-AF65-F5344CB8AC3E}">
        <p14:creationId xmlns:p14="http://schemas.microsoft.com/office/powerpoint/2010/main" val="397075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ctrTitle"/>
          </p:nvPr>
        </p:nvSpPr>
        <p:spPr>
          <a:xfrm>
            <a:off x="2484438" y="1196975"/>
            <a:ext cx="5829300" cy="1655763"/>
          </a:xfrm>
        </p:spPr>
        <p:txBody>
          <a:bodyPr/>
          <a:lstStyle/>
          <a:p>
            <a:r>
              <a:rPr lang="ru-RU" sz="3600" b="1" i="1" dirty="0" smtClean="0">
                <a:solidFill>
                  <a:schemeClr val="accent2">
                    <a:lumMod val="50000"/>
                  </a:schemeClr>
                </a:solidFill>
                <a:latin typeface="Bookman Old Style" panose="02050604050505020204" pitchFamily="18" charset="0"/>
              </a:rPr>
              <a:t>Спасибо за внимание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70" name="Rectangle 6"/>
          <p:cNvSpPr>
            <a:spLocks noGrp="1" noChangeArrowheads="1"/>
          </p:cNvSpPr>
          <p:nvPr>
            <p:ph type="body" idx="1"/>
          </p:nvPr>
        </p:nvSpPr>
        <p:spPr>
          <a:xfrm>
            <a:off x="1115616" y="764704"/>
            <a:ext cx="7581528" cy="4886003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altLang="ru-RU" b="1" i="1" u="sng" dirty="0">
                <a:solidFill>
                  <a:schemeClr val="accent2"/>
                </a:solidFill>
              </a:rPr>
              <a:t> </a:t>
            </a:r>
            <a:r>
              <a:rPr lang="ru-RU" altLang="ru-RU" sz="4000" b="1" i="1" u="sng" dirty="0">
                <a:solidFill>
                  <a:schemeClr val="accent2"/>
                </a:solidFill>
              </a:rPr>
              <a:t>ПАМЯТЬ</a:t>
            </a:r>
            <a:r>
              <a:rPr lang="ru-RU" altLang="ru-RU" sz="4000" b="1" i="1" dirty="0">
                <a:solidFill>
                  <a:schemeClr val="accent2"/>
                </a:solidFill>
              </a:rPr>
              <a:t> </a:t>
            </a:r>
            <a:r>
              <a:rPr lang="ru-RU" altLang="ru-RU" sz="4000" b="1" i="1" dirty="0">
                <a:solidFill>
                  <a:schemeClr val="tx2"/>
                </a:solidFill>
              </a:rPr>
              <a:t>самое ценное, что есть у человека. </a:t>
            </a:r>
            <a:endParaRPr lang="ru-RU" altLang="ru-RU" sz="4000" b="1" i="1" dirty="0" smtClean="0">
              <a:solidFill>
                <a:schemeClr val="tx2"/>
              </a:solidFill>
            </a:endParaRPr>
          </a:p>
          <a:p>
            <a:pPr algn="ctr">
              <a:buFontTx/>
              <a:buNone/>
            </a:pPr>
            <a:r>
              <a:rPr lang="ru-RU" altLang="ru-RU" sz="4000" b="1" i="1" dirty="0" smtClean="0">
                <a:solidFill>
                  <a:schemeClr val="tx2"/>
                </a:solidFill>
              </a:rPr>
              <a:t>Это </a:t>
            </a:r>
            <a:r>
              <a:rPr lang="ru-RU" altLang="ru-RU" sz="4000" b="1" i="1" dirty="0">
                <a:solidFill>
                  <a:schemeClr val="tx2"/>
                </a:solidFill>
              </a:rPr>
              <a:t>волшебная шкатулка, которая сохраняет наше прошлое для нашего </a:t>
            </a:r>
            <a:r>
              <a:rPr lang="ru-RU" altLang="ru-RU" sz="4000" b="1" i="1" dirty="0" smtClean="0">
                <a:solidFill>
                  <a:schemeClr val="tx2"/>
                </a:solidFill>
              </a:rPr>
              <a:t>будущего. Поэтому </a:t>
            </a:r>
            <a:r>
              <a:rPr lang="ru-RU" altLang="ru-RU" sz="4000" b="1" i="1" dirty="0">
                <a:solidFill>
                  <a:schemeClr val="tx2"/>
                </a:solidFill>
              </a:rPr>
              <a:t>постоянно пополняйте свою шкатулочку новыми знаниями и умениями.</a:t>
            </a:r>
          </a:p>
        </p:txBody>
      </p:sp>
    </p:spTree>
    <p:extLst>
      <p:ext uri="{BB962C8B-B14F-4D97-AF65-F5344CB8AC3E}">
        <p14:creationId xmlns:p14="http://schemas.microsoft.com/office/powerpoint/2010/main" val="13433923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Rot="1" noChangeArrowheads="1"/>
          </p:cNvSpPr>
          <p:nvPr>
            <p:ph type="title"/>
          </p:nvPr>
        </p:nvSpPr>
        <p:spPr>
          <a:xfrm>
            <a:off x="611560" y="548680"/>
            <a:ext cx="8229600" cy="633413"/>
          </a:xfrm>
        </p:spPr>
        <p:txBody>
          <a:bodyPr/>
          <a:lstStyle/>
          <a:p>
            <a:pPr eaLnBrk="1" hangingPunct="1">
              <a:defRPr/>
            </a:pPr>
            <a:r>
              <a:rPr lang="ru-RU" sz="4000" b="1" dirty="0" smtClean="0">
                <a:solidFill>
                  <a:srgbClr val="FF0000"/>
                </a:solidFill>
              </a:rPr>
              <a:t>Гигиена памяти мнемотехника</a:t>
            </a:r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71600" y="1268760"/>
            <a:ext cx="7848872" cy="558924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мини-перерывы через каждые 40-45 мин интенсивной умственной работы;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большие перерывы на 15-20 мин через каждые 2—2,5 ч с физической разминкой;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полноценный регулярный сон;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полноценное питание;</a:t>
            </a:r>
          </a:p>
          <a:p>
            <a:pPr eaLnBrk="1" hangingPunct="1">
              <a:lnSpc>
                <a:spcPct val="80000"/>
              </a:lnSpc>
              <a:buFont typeface="Wingdings" panose="05000000000000000000" pitchFamily="2" charset="2"/>
              <a:buChar char="ü"/>
              <a:defRPr/>
            </a:pPr>
            <a:r>
              <a:rPr lang="ru-RU" sz="36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отказ от кофе, чая при утомлении.</a:t>
            </a:r>
          </a:p>
          <a:p>
            <a:pPr eaLnBrk="1" hangingPunct="1">
              <a:lnSpc>
                <a:spcPct val="80000"/>
              </a:lnSpc>
              <a:buFont typeface="Wingdings" pitchFamily="2" charset="2"/>
              <a:buNone/>
              <a:defRPr/>
            </a:pPr>
            <a:endParaRPr lang="ru-RU" sz="2800" dirty="0" smtClean="0"/>
          </a:p>
        </p:txBody>
      </p:sp>
    </p:spTree>
    <p:extLst>
      <p:ext uri="{BB962C8B-B14F-4D97-AF65-F5344CB8AC3E}">
        <p14:creationId xmlns:p14="http://schemas.microsoft.com/office/powerpoint/2010/main" val="13021843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1700808"/>
            <a:ext cx="8199512" cy="468094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Значительно облегчает запоминание трудных слов и правил.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Прогресс, процесс, конгресс, компресс – на конце две буквы С.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Лягушка всем говорила: «У меня прекрасная </a:t>
            </a:r>
            <a:r>
              <a:rPr lang="ru-RU" b="1" i="1" dirty="0" err="1" smtClean="0">
                <a:solidFill>
                  <a:srgbClr val="003399"/>
                </a:solidFill>
                <a:latin typeface="Times New Roman" pitchFamily="18" charset="0"/>
              </a:rPr>
              <a:t>ква</a:t>
            </a: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, </a:t>
            </a:r>
            <a:r>
              <a:rPr lang="ru-RU" b="1" i="1" dirty="0" err="1" smtClean="0">
                <a:solidFill>
                  <a:srgbClr val="003399"/>
                </a:solidFill>
                <a:latin typeface="Times New Roman" pitchFamily="18" charset="0"/>
              </a:rPr>
              <a:t>ква</a:t>
            </a: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, квартира.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Парные согласные  самые опасные! Ты всегда их проверяй – рядом гласный подставляй.</a:t>
            </a:r>
          </a:p>
          <a:p>
            <a:pPr eaLnBrk="1" hangingPunct="1"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6627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48974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Рифмовка</a:t>
            </a:r>
          </a:p>
        </p:txBody>
      </p:sp>
    </p:spTree>
    <p:extLst>
      <p:ext uri="{BB962C8B-B14F-4D97-AF65-F5344CB8AC3E}">
        <p14:creationId xmlns:p14="http://schemas.microsoft.com/office/powerpoint/2010/main" val="235596727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b="1" dirty="0" smtClean="0">
                <a:solidFill>
                  <a:srgbClr val="FF0000"/>
                </a:solidFill>
              </a:rPr>
              <a:t>Придумай рифму</a:t>
            </a:r>
            <a:endParaRPr lang="ru-RU" b="1" dirty="0">
              <a:solidFill>
                <a:srgbClr val="FF0000"/>
              </a:solidFill>
            </a:endParaRP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267744" y="1556792"/>
            <a:ext cx="5050904" cy="4525963"/>
          </a:xfrm>
        </p:spPr>
        <p:txBody>
          <a:bodyPr/>
          <a:lstStyle/>
          <a:p>
            <a:r>
              <a:rPr lang="ru-RU" dirty="0" smtClean="0"/>
              <a:t>Вода – 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1145252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19137" y="1557338"/>
            <a:ext cx="7741295" cy="388902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Предлагается установить ассоциативную связь между словами, придумав предложение.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Зонт – морж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Заяц – лужа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Роза – жук.</a:t>
            </a:r>
          </a:p>
          <a:p>
            <a:pPr eaLnBrk="1" hangingPunct="1"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7651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48974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Ассоциации</a:t>
            </a:r>
          </a:p>
        </p:txBody>
      </p:sp>
    </p:spTree>
    <p:extLst>
      <p:ext uri="{BB962C8B-B14F-4D97-AF65-F5344CB8AC3E}">
        <p14:creationId xmlns:p14="http://schemas.microsoft.com/office/powerpoint/2010/main" val="956691273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755576" y="404664"/>
            <a:ext cx="8064574" cy="366727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Построение схем – изображение или описание чего – либо в основных чертах или упрощенное представление запоминаемой информации</a:t>
            </a:r>
          </a:p>
          <a:p>
            <a:pPr marL="0" indent="0">
              <a:buNone/>
              <a:defRPr/>
            </a:pPr>
            <a:endParaRPr lang="ru-RU" dirty="0" smtClean="0"/>
          </a:p>
          <a:p>
            <a:pPr>
              <a:defRPr/>
            </a:pPr>
            <a:endParaRPr lang="ru-RU" dirty="0" smtClean="0"/>
          </a:p>
          <a:p>
            <a:pPr>
              <a:defRPr/>
            </a:pPr>
            <a:endParaRPr lang="ru-RU" dirty="0"/>
          </a:p>
          <a:p>
            <a:pPr>
              <a:defRPr/>
            </a:pPr>
            <a:r>
              <a:rPr lang="ru-RU" dirty="0"/>
              <a:t>          </a:t>
            </a:r>
          </a:p>
          <a:p>
            <a:pPr algn="just" eaLnBrk="1" hangingPunct="1">
              <a:defRPr/>
            </a:pPr>
            <a:endParaRPr lang="ru-RU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0723" name="WordArt 5"/>
          <p:cNvSpPr>
            <a:spLocks noChangeArrowheads="1" noChangeShapeType="1" noTextEdit="1"/>
          </p:cNvSpPr>
          <p:nvPr/>
        </p:nvSpPr>
        <p:spPr bwMode="auto">
          <a:xfrm>
            <a:off x="1825625" y="42863"/>
            <a:ext cx="5410200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Схематизация</a:t>
            </a:r>
          </a:p>
        </p:txBody>
      </p:sp>
      <p:pic>
        <p:nvPicPr>
          <p:cNvPr id="3072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9535" y="4044340"/>
            <a:ext cx="8413953" cy="25003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4712273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611560" y="188913"/>
            <a:ext cx="8136904" cy="49688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algn="just"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Кодирование информации в простое предложение, в котором все слова начинаются с первых букв слов, которые нужно запомнить.</a:t>
            </a:r>
          </a:p>
          <a:p>
            <a:pPr algn="just"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Для запоминания цветов радуги обычно пользуются фразой: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Каждый охотник желает знать где сидит фазан</a:t>
            </a:r>
          </a:p>
          <a:p>
            <a:pPr algn="just"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Для запоминания планет солнечной системы: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Морской Волк Замучил Молодого Юнгу, Совершенно Утомив Несчастного Подростка.</a:t>
            </a:r>
          </a:p>
          <a:p>
            <a:pPr algn="just" eaLnBrk="1" hangingPunct="1">
              <a:defRPr/>
            </a:pPr>
            <a:r>
              <a:rPr lang="ru-RU" sz="2800" b="1" i="1" dirty="0" smtClean="0">
                <a:latin typeface="Times New Roman" pitchFamily="18" charset="0"/>
              </a:rPr>
              <a:t>Для запоминания падежей: </a:t>
            </a:r>
            <a:r>
              <a:rPr lang="ru-RU" sz="2800" b="1" i="1" dirty="0" smtClean="0">
                <a:solidFill>
                  <a:schemeClr val="accent5">
                    <a:lumMod val="75000"/>
                  </a:schemeClr>
                </a:solidFill>
                <a:latin typeface="Times New Roman" pitchFamily="18" charset="0"/>
              </a:rPr>
              <a:t>Иван Родил Девчонку Велел Тащить Пелёнку</a:t>
            </a:r>
          </a:p>
          <a:p>
            <a:pPr eaLnBrk="1" hangingPunct="1">
              <a:defRPr/>
            </a:pPr>
            <a:endParaRPr lang="ru-RU" sz="2000" b="1" i="1" dirty="0" smtClean="0"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29699" name="WordArt 5"/>
          <p:cNvSpPr>
            <a:spLocks noChangeArrowheads="1" noChangeShapeType="1" noTextEdit="1"/>
          </p:cNvSpPr>
          <p:nvPr/>
        </p:nvSpPr>
        <p:spPr bwMode="auto">
          <a:xfrm>
            <a:off x="1808163" y="188913"/>
            <a:ext cx="4897437" cy="823912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dirty="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Кодирование </a:t>
            </a:r>
          </a:p>
        </p:txBody>
      </p:sp>
    </p:spTree>
    <p:extLst>
      <p:ext uri="{BB962C8B-B14F-4D97-AF65-F5344CB8AC3E}">
        <p14:creationId xmlns:p14="http://schemas.microsoft.com/office/powerpoint/2010/main" val="410297872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3"/>
          <p:cNvSpPr>
            <a:spLocks noGrp="1" noChangeArrowheads="1"/>
          </p:cNvSpPr>
          <p:nvPr>
            <p:ph idx="1"/>
          </p:nvPr>
        </p:nvSpPr>
        <p:spPr>
          <a:xfrm>
            <a:off x="395536" y="1700213"/>
            <a:ext cx="8280152" cy="3457575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endParaRPr lang="ru-RU" b="1" i="1" dirty="0" smtClean="0">
              <a:solidFill>
                <a:srgbClr val="0000CC"/>
              </a:solidFill>
              <a:latin typeface="Times New Roman" pitchFamily="18" charset="0"/>
            </a:endParaRPr>
          </a:p>
          <a:p>
            <a:pPr eaLnBrk="1" hangingPunct="1">
              <a:buFont typeface="Wingdings" pitchFamily="2" charset="2"/>
              <a:buNone/>
              <a:defRPr/>
            </a:pPr>
            <a:r>
              <a:rPr lang="ru-RU" b="1" i="1" dirty="0" smtClean="0">
                <a:solidFill>
                  <a:srgbClr val="0000CC"/>
                </a:solidFill>
                <a:latin typeface="Times New Roman" pitchFamily="18" charset="0"/>
              </a:rPr>
              <a:t>      </a:t>
            </a:r>
            <a:r>
              <a:rPr lang="ru-RU" b="1" i="1" dirty="0" smtClean="0">
                <a:solidFill>
                  <a:schemeClr val="accent2">
                    <a:lumMod val="50000"/>
                  </a:schemeClr>
                </a:solidFill>
                <a:latin typeface="Times New Roman" pitchFamily="18" charset="0"/>
              </a:rPr>
              <a:t>Используется при запоминании    словарных слов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  Например в слове колобок – две буквы о          заменить на изображение колобков.</a:t>
            </a:r>
          </a:p>
          <a:p>
            <a:pPr eaLnBrk="1" hangingPunct="1">
              <a:defRPr/>
            </a:pPr>
            <a:r>
              <a:rPr lang="ru-RU" b="1" i="1" dirty="0" smtClean="0">
                <a:solidFill>
                  <a:srgbClr val="003399"/>
                </a:solidFill>
                <a:latin typeface="Times New Roman" pitchFamily="18" charset="0"/>
              </a:rPr>
              <a:t> К       л         бок </a:t>
            </a:r>
          </a:p>
          <a:p>
            <a:pPr eaLnBrk="1" hangingPunct="1">
              <a:defRPr/>
            </a:pPr>
            <a:endParaRPr lang="ru-RU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eaLnBrk="1" hangingPunct="1"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  <a:p>
            <a:pPr marL="0" indent="0" eaLnBrk="1" hangingPunct="1">
              <a:buFont typeface="Wingdings" pitchFamily="2" charset="2"/>
              <a:buNone/>
              <a:defRPr/>
            </a:pPr>
            <a:endParaRPr lang="ru-RU" sz="2000" b="1" i="1" dirty="0" smtClean="0">
              <a:solidFill>
                <a:srgbClr val="003399"/>
              </a:solidFill>
              <a:latin typeface="Times New Roman" pitchFamily="18" charset="0"/>
            </a:endParaRPr>
          </a:p>
        </p:txBody>
      </p:sp>
      <p:sp>
        <p:nvSpPr>
          <p:cNvPr id="31747" name="WordArt 5"/>
          <p:cNvSpPr>
            <a:spLocks noChangeArrowheads="1" noChangeShapeType="1" noTextEdit="1"/>
          </p:cNvSpPr>
          <p:nvPr/>
        </p:nvSpPr>
        <p:spPr bwMode="auto">
          <a:xfrm>
            <a:off x="1835150" y="620713"/>
            <a:ext cx="4897438" cy="9366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ru-RU" sz="3600" b="1" i="1" kern="10" smtClean="0">
                <a:ln w="9525">
                  <a:solidFill>
                    <a:srgbClr val="003399"/>
                  </a:solidFill>
                  <a:round/>
                  <a:headEnd/>
                  <a:tailEnd/>
                </a:ln>
                <a:solidFill>
                  <a:srgbClr val="0000CC"/>
                </a:solidFill>
                <a:effectLst>
                  <a:outerShdw dist="45791" dir="2021404" algn="ctr" rotWithShape="0">
                    <a:srgbClr val="B2B2B2">
                      <a:alpha val="79999"/>
                    </a:srgbClr>
                  </a:outerShdw>
                </a:effectLst>
                <a:latin typeface="Times New Roman"/>
                <a:cs typeface="Times New Roman"/>
              </a:rPr>
              <a:t> «Уярчение»</a:t>
            </a:r>
          </a:p>
        </p:txBody>
      </p:sp>
      <p:pic>
        <p:nvPicPr>
          <p:cNvPr id="3174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7295" y="4365625"/>
            <a:ext cx="504825" cy="576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7744" y="4365625"/>
            <a:ext cx="576064" cy="560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346192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Метро">
      <a:dk1>
        <a:sysClr val="windowText" lastClr="000000"/>
      </a:dk1>
      <a:lt1>
        <a:sysClr val="window" lastClr="FFFFFF"/>
      </a:lt1>
      <a:dk2>
        <a:srgbClr val="4E5B6F"/>
      </a:dk2>
      <a:lt2>
        <a:srgbClr val="D6ECFF"/>
      </a:lt2>
      <a:accent1>
        <a:srgbClr val="7FD13B"/>
      </a:accent1>
      <a:accent2>
        <a:srgbClr val="EA157A"/>
      </a:accent2>
      <a:accent3>
        <a:srgbClr val="FEB80A"/>
      </a:accent3>
      <a:accent4>
        <a:srgbClr val="00ADDC"/>
      </a:accent4>
      <a:accent5>
        <a:srgbClr val="738AC8"/>
      </a:accent5>
      <a:accent6>
        <a:srgbClr val="1AB39F"/>
      </a:accent6>
      <a:hlink>
        <a:srgbClr val="EB8803"/>
      </a:hlink>
      <a:folHlink>
        <a:srgbClr val="5F779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1656</TotalTime>
  <Words>410</Words>
  <Application>Microsoft Office PowerPoint</Application>
  <PresentationFormat>Экран (4:3)</PresentationFormat>
  <Paragraphs>59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Презентация PowerPoint</vt:lpstr>
      <vt:lpstr>Презентация PowerPoint</vt:lpstr>
      <vt:lpstr>Гигиена памяти мнемотехника</vt:lpstr>
      <vt:lpstr>Презентация PowerPoint</vt:lpstr>
      <vt:lpstr>Придумай рифму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Способы запоминания</vt:lpstr>
      <vt:lpstr>Спасибо за внимание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natasha23</dc:creator>
  <cp:lastModifiedBy>EduQwest</cp:lastModifiedBy>
  <cp:revision>93</cp:revision>
  <cp:lastPrinted>2015-01-22T18:18:09Z</cp:lastPrinted>
  <dcterms:created xsi:type="dcterms:W3CDTF">2011-08-02T23:19:04Z</dcterms:created>
  <dcterms:modified xsi:type="dcterms:W3CDTF">2020-12-24T09:47:18Z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TAG2">
    <vt:lpwstr>00080032a50000000000010250300207f7000400038000</vt:lpwstr>
  </property>
</Properties>
</file>