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99" r:id="rId2"/>
    <p:sldId id="271" r:id="rId3"/>
    <p:sldId id="392" r:id="rId4"/>
    <p:sldId id="341" r:id="rId5"/>
    <p:sldId id="388" r:id="rId6"/>
    <p:sldId id="389" r:id="rId7"/>
    <p:sldId id="390" r:id="rId8"/>
    <p:sldId id="380" r:id="rId9"/>
    <p:sldId id="393" r:id="rId10"/>
    <p:sldId id="28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0FD5E-7F43-4562-B6D0-FCB1B4FD60A2}" type="datetimeFigureOut">
              <a:rPr lang="ru-RU" smtClean="0"/>
              <a:pPr/>
              <a:t>25.03.2024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0C879C-9440-4D42-81EA-7FE186E33268}" type="slidenum">
              <a:rPr lang="ru-RU" smtClean="0"/>
              <a:pPr/>
              <a:t>‹#›</a:t>
            </a:fld>
            <a:endParaRPr lang="ru-RU"/>
          </a:p>
        </p:txBody>
      </p:sp>
    </p:spTree>
    <p:extLst>
      <p:ext uri="{BB962C8B-B14F-4D97-AF65-F5344CB8AC3E}">
        <p14:creationId xmlns:p14="http://schemas.microsoft.com/office/powerpoint/2010/main" val="60015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EFAA99-E77E-4EB3-A0BA-D3E88125A32C}"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0EFAA99-E77E-4EB3-A0BA-D3E88125A32C}"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F0607F0-BAAE-4A2E-AB1C-11D31F339D1B}" type="datetimeFigureOut">
              <a:rPr lang="ru-RU" smtClean="0"/>
              <a:pPr/>
              <a:t>25.03.2024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EFAA99-E77E-4EB3-A0BA-D3E88125A32C}"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F0607F0-BAAE-4A2E-AB1C-11D31F339D1B}" type="datetimeFigureOut">
              <a:rPr lang="ru-RU" smtClean="0"/>
              <a:pPr/>
              <a:t>25.03.2024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0EFAA99-E77E-4EB3-A0BA-D3E88125A32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1" cy="6858000"/>
          </a:xfrm>
        </p:spPr>
        <p:txBody>
          <a:bodyPr/>
          <a:lstStyle/>
          <a:p>
            <a:pPr algn="ctr"/>
            <a:r>
              <a:rPr lang="ru-RU" sz="3200" b="0" dirty="0" smtClean="0">
                <a:solidFill>
                  <a:srgbClr val="2F5897"/>
                </a:solidFill>
                <a:effectLst>
                  <a:outerShdw blurRad="63500" dist="38100" dir="5400000" algn="t" rotWithShape="0">
                    <a:prstClr val="black">
                      <a:alpha val="25000"/>
                    </a:prstClr>
                  </a:outerShdw>
                </a:effectLst>
                <a:latin typeface="Palatino Linotype"/>
              </a:rPr>
              <a:t/>
            </a:r>
            <a:br>
              <a:rPr lang="ru-RU" sz="3200" b="0" dirty="0" smtClean="0">
                <a:solidFill>
                  <a:srgbClr val="2F5897"/>
                </a:solidFill>
                <a:effectLst>
                  <a:outerShdw blurRad="63500" dist="38100" dir="5400000" algn="t" rotWithShape="0">
                    <a:prstClr val="black">
                      <a:alpha val="25000"/>
                    </a:prstClr>
                  </a:outerShdw>
                </a:effectLst>
                <a:latin typeface="Palatino Linotype"/>
              </a:rPr>
            </a:br>
            <a:r>
              <a:rPr lang="ru-RU" sz="3200" b="0" dirty="0" smtClean="0">
                <a:solidFill>
                  <a:srgbClr val="2F5897"/>
                </a:solidFill>
                <a:effectLst>
                  <a:outerShdw blurRad="63500" dist="38100" dir="5400000" algn="t" rotWithShape="0">
                    <a:prstClr val="black">
                      <a:alpha val="25000"/>
                    </a:prstClr>
                  </a:outerShdw>
                </a:effectLst>
                <a:latin typeface="Palatino Linotype"/>
              </a:rPr>
              <a:t>Коммуникативная интеграция умственно отсталого ребёнка с аутистическими расстройствами в классном коллективе.</a:t>
            </a:r>
            <a:br>
              <a:rPr lang="ru-RU" sz="3200" b="0" dirty="0" smtClean="0">
                <a:solidFill>
                  <a:srgbClr val="2F5897"/>
                </a:solidFill>
                <a:effectLst>
                  <a:outerShdw blurRad="63500" dist="38100" dir="5400000" algn="t" rotWithShape="0">
                    <a:prstClr val="black">
                      <a:alpha val="25000"/>
                    </a:prstClr>
                  </a:outerShdw>
                </a:effectLst>
                <a:latin typeface="Palatino Linotype"/>
              </a:rPr>
            </a:br>
            <a:r>
              <a:rPr lang="ru-RU" sz="3200" b="0" dirty="0">
                <a:solidFill>
                  <a:srgbClr val="2F5897"/>
                </a:solidFill>
                <a:effectLst>
                  <a:outerShdw blurRad="63500" dist="38100" dir="5400000" algn="t" rotWithShape="0">
                    <a:prstClr val="black">
                      <a:alpha val="25000"/>
                    </a:prstClr>
                  </a:outerShdw>
                </a:effectLst>
                <a:latin typeface="Palatino Linotype"/>
              </a:rPr>
              <a:t/>
            </a:r>
            <a:br>
              <a:rPr lang="ru-RU" sz="3200" b="0" dirty="0">
                <a:solidFill>
                  <a:srgbClr val="2F5897"/>
                </a:solidFill>
                <a:effectLst>
                  <a:outerShdw blurRad="63500" dist="38100" dir="5400000" algn="t" rotWithShape="0">
                    <a:prstClr val="black">
                      <a:alpha val="25000"/>
                    </a:prstClr>
                  </a:outerShdw>
                </a:effectLst>
                <a:latin typeface="Palatino Linotype"/>
              </a:rPr>
            </a:br>
            <a:r>
              <a:rPr lang="ru-RU" sz="3200" b="0" dirty="0" smtClean="0">
                <a:solidFill>
                  <a:srgbClr val="2F5897"/>
                </a:solidFill>
                <a:effectLst>
                  <a:outerShdw blurRad="63500" dist="38100" dir="5400000" algn="t" rotWithShape="0">
                    <a:prstClr val="black">
                      <a:alpha val="25000"/>
                    </a:prstClr>
                  </a:outerShdw>
                </a:effectLst>
                <a:latin typeface="Palatino Linotype"/>
              </a:rPr>
              <a:t/>
            </a:r>
            <a:br>
              <a:rPr lang="ru-RU" sz="3200" b="0" dirty="0" smtClean="0">
                <a:solidFill>
                  <a:srgbClr val="2F5897"/>
                </a:solidFill>
                <a:effectLst>
                  <a:outerShdw blurRad="63500" dist="38100" dir="5400000" algn="t" rotWithShape="0">
                    <a:prstClr val="black">
                      <a:alpha val="25000"/>
                    </a:prstClr>
                  </a:outerShdw>
                </a:effectLst>
                <a:latin typeface="Palatino Linotype"/>
              </a:rPr>
            </a:br>
            <a:r>
              <a:rPr lang="ru-RU" sz="3200" b="0" dirty="0">
                <a:solidFill>
                  <a:srgbClr val="2F5897"/>
                </a:solidFill>
                <a:effectLst>
                  <a:outerShdw blurRad="63500" dist="38100" dir="5400000" algn="t" rotWithShape="0">
                    <a:prstClr val="black">
                      <a:alpha val="25000"/>
                    </a:prstClr>
                  </a:outerShdw>
                </a:effectLst>
                <a:latin typeface="Palatino Linotype"/>
              </a:rPr>
              <a:t/>
            </a:r>
            <a:br>
              <a:rPr lang="ru-RU" sz="3200" b="0" dirty="0">
                <a:solidFill>
                  <a:srgbClr val="2F5897"/>
                </a:solidFill>
                <a:effectLst>
                  <a:outerShdw blurRad="63500" dist="38100" dir="5400000" algn="t" rotWithShape="0">
                    <a:prstClr val="black">
                      <a:alpha val="25000"/>
                    </a:prstClr>
                  </a:outerShdw>
                </a:effectLst>
                <a:latin typeface="Palatino Linotype"/>
              </a:rPr>
            </a:br>
            <a:r>
              <a:rPr lang="ru-RU" sz="3200" b="0" dirty="0" smtClean="0">
                <a:solidFill>
                  <a:srgbClr val="2F5897"/>
                </a:solidFill>
                <a:effectLst>
                  <a:outerShdw blurRad="63500" dist="38100" dir="5400000" algn="t" rotWithShape="0">
                    <a:prstClr val="black">
                      <a:alpha val="25000"/>
                    </a:prstClr>
                  </a:outerShdw>
                </a:effectLst>
                <a:latin typeface="Palatino Linotype"/>
              </a:rPr>
              <a:t/>
            </a:r>
            <a:br>
              <a:rPr lang="ru-RU" sz="3200" b="0" dirty="0" smtClean="0">
                <a:solidFill>
                  <a:srgbClr val="2F5897"/>
                </a:solidFill>
                <a:effectLst>
                  <a:outerShdw blurRad="63500" dist="38100" dir="5400000" algn="t" rotWithShape="0">
                    <a:prstClr val="black">
                      <a:alpha val="25000"/>
                    </a:prstClr>
                  </a:outerShdw>
                </a:effectLst>
                <a:latin typeface="Palatino Linotype"/>
              </a:rPr>
            </a:br>
            <a:r>
              <a:rPr lang="ru-RU" sz="3200" b="0" dirty="0">
                <a:solidFill>
                  <a:srgbClr val="2F5897"/>
                </a:solidFill>
                <a:effectLst>
                  <a:outerShdw blurRad="63500" dist="38100" dir="5400000" algn="t" rotWithShape="0">
                    <a:prstClr val="black">
                      <a:alpha val="25000"/>
                    </a:prstClr>
                  </a:outerShdw>
                </a:effectLst>
                <a:latin typeface="Palatino Linotype"/>
              </a:rPr>
              <a:t/>
            </a:r>
            <a:br>
              <a:rPr lang="ru-RU" sz="3200" b="0" dirty="0">
                <a:solidFill>
                  <a:srgbClr val="2F5897"/>
                </a:solidFill>
                <a:effectLst>
                  <a:outerShdw blurRad="63500" dist="38100" dir="5400000" algn="t" rotWithShape="0">
                    <a:prstClr val="black">
                      <a:alpha val="25000"/>
                    </a:prstClr>
                  </a:outerShdw>
                </a:effectLst>
                <a:latin typeface="Palatino Linotype"/>
              </a:rPr>
            </a:br>
            <a:r>
              <a:rPr lang="ru-RU" sz="3200" b="0" dirty="0" smtClean="0">
                <a:solidFill>
                  <a:srgbClr val="2F5897"/>
                </a:solidFill>
                <a:effectLst>
                  <a:outerShdw blurRad="63500" dist="38100" dir="5400000" algn="t" rotWithShape="0">
                    <a:prstClr val="black">
                      <a:alpha val="25000"/>
                    </a:prstClr>
                  </a:outerShdw>
                </a:effectLst>
                <a:latin typeface="Palatino Linotype"/>
              </a:rPr>
              <a:t/>
            </a:r>
            <a:br>
              <a:rPr lang="ru-RU" sz="3200" b="0" dirty="0" smtClean="0">
                <a:solidFill>
                  <a:srgbClr val="2F5897"/>
                </a:solidFill>
                <a:effectLst>
                  <a:outerShdw blurRad="63500" dist="38100" dir="5400000" algn="t" rotWithShape="0">
                    <a:prstClr val="black">
                      <a:alpha val="25000"/>
                    </a:prstClr>
                  </a:outerShdw>
                </a:effectLst>
                <a:latin typeface="Palatino Linotype"/>
              </a:rPr>
            </a:br>
            <a:r>
              <a:rPr lang="ru-RU" sz="3200" b="0" dirty="0" smtClean="0">
                <a:solidFill>
                  <a:srgbClr val="2F5897"/>
                </a:solidFill>
                <a:effectLst>
                  <a:outerShdw blurRad="63500" dist="38100" dir="5400000" algn="t" rotWithShape="0">
                    <a:prstClr val="black">
                      <a:alpha val="25000"/>
                    </a:prstClr>
                  </a:outerShdw>
                </a:effectLst>
                <a:latin typeface="Palatino Linotype"/>
              </a:rPr>
              <a:t/>
            </a:r>
            <a:br>
              <a:rPr lang="ru-RU" sz="3200" b="0" dirty="0" smtClean="0">
                <a:solidFill>
                  <a:srgbClr val="2F5897"/>
                </a:solidFill>
                <a:effectLst>
                  <a:outerShdw blurRad="63500" dist="38100" dir="5400000" algn="t" rotWithShape="0">
                    <a:prstClr val="black">
                      <a:alpha val="25000"/>
                    </a:prstClr>
                  </a:outerShdw>
                </a:effectLst>
                <a:latin typeface="Palatino Linotype"/>
              </a:rPr>
            </a:br>
            <a:r>
              <a:rPr lang="ru-RU" sz="3200" b="0" dirty="0" smtClean="0">
                <a:solidFill>
                  <a:srgbClr val="2F5897"/>
                </a:solidFill>
                <a:effectLst>
                  <a:outerShdw blurRad="63500" dist="38100" dir="5400000" algn="t" rotWithShape="0">
                    <a:prstClr val="black">
                      <a:alpha val="25000"/>
                    </a:prstClr>
                  </a:outerShdw>
                </a:effectLst>
                <a:latin typeface="Palatino Linotype"/>
              </a:rPr>
              <a:t/>
            </a:r>
            <a:br>
              <a:rPr lang="ru-RU" sz="3200" b="0" dirty="0" smtClean="0">
                <a:solidFill>
                  <a:srgbClr val="2F5897"/>
                </a:solidFill>
                <a:effectLst>
                  <a:outerShdw blurRad="63500" dist="38100" dir="5400000" algn="t" rotWithShape="0">
                    <a:prstClr val="black">
                      <a:alpha val="25000"/>
                    </a:prstClr>
                  </a:outerShdw>
                </a:effectLst>
                <a:latin typeface="Palatino Linotype"/>
              </a:rPr>
            </a:br>
            <a:r>
              <a:rPr lang="ru-RU" sz="2400" b="0" dirty="0" smtClean="0">
                <a:solidFill>
                  <a:srgbClr val="2F5897"/>
                </a:solidFill>
                <a:effectLst>
                  <a:outerShdw blurRad="63500" dist="38100" dir="5400000" algn="t" rotWithShape="0">
                    <a:prstClr val="black">
                      <a:alpha val="25000"/>
                    </a:prstClr>
                  </a:outerShdw>
                </a:effectLst>
                <a:latin typeface="Palatino Linotype"/>
              </a:rPr>
              <a:t>Подготовила  Пшеницына В.А.</a:t>
            </a:r>
            <a:endParaRPr lang="ru-RU" sz="2400" dirty="0"/>
          </a:p>
        </p:txBody>
      </p:sp>
      <p:pic>
        <p:nvPicPr>
          <p:cNvPr id="8" name="Рисунок 7" descr="https://papik.pro/uploads/posts/2023-01/1674408482_papik-pro-p-risunki-autistov-3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420888"/>
            <a:ext cx="5373702" cy="3310860"/>
          </a:xfrm>
          <a:prstGeom prst="rect">
            <a:avLst/>
          </a:prstGeom>
          <a:noFill/>
          <a:ln>
            <a:noFill/>
          </a:ln>
        </p:spPr>
      </p:pic>
    </p:spTree>
    <p:extLst>
      <p:ext uri="{BB962C8B-B14F-4D97-AF65-F5344CB8AC3E}">
        <p14:creationId xmlns:p14="http://schemas.microsoft.com/office/powerpoint/2010/main" val="56109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2400" dirty="0">
                <a:solidFill>
                  <a:srgbClr val="4E67C8">
                    <a:lumMod val="75000"/>
                  </a:srgbClr>
                </a:solidFill>
                <a:effectLst/>
                <a:latin typeface="Times New Roman"/>
                <a:ea typeface="Times New Roman"/>
                <a:cs typeface="Times New Roman"/>
              </a:rPr>
              <a:t> </a:t>
            </a:r>
            <a:r>
              <a:rPr lang="ru-RU" sz="2800" dirty="0">
                <a:solidFill>
                  <a:srgbClr val="4E67C8">
                    <a:lumMod val="75000"/>
                  </a:srgbClr>
                </a:solidFill>
                <a:effectLst/>
                <a:latin typeface="Times New Roman"/>
                <a:ea typeface="Times New Roman"/>
                <a:cs typeface="Times New Roman"/>
              </a:rPr>
              <a:t> </a:t>
            </a:r>
            <a:r>
              <a:rPr lang="ru-RU" sz="2800" dirty="0" smtClean="0">
                <a:solidFill>
                  <a:srgbClr val="4E67C8">
                    <a:lumMod val="75000"/>
                  </a:srgbClr>
                </a:solidFill>
                <a:effectLst/>
                <a:latin typeface="Times New Roman"/>
                <a:ea typeface="Times New Roman"/>
                <a:cs typeface="Times New Roman"/>
              </a:rPr>
              <a:t/>
            </a:r>
            <a:br>
              <a:rPr lang="ru-RU" sz="2800" dirty="0" smtClean="0">
                <a:solidFill>
                  <a:srgbClr val="4E67C8">
                    <a:lumMod val="75000"/>
                  </a:srgbClr>
                </a:solidFill>
                <a:effectLst/>
                <a:latin typeface="Times New Roman"/>
                <a:ea typeface="Times New Roman"/>
                <a:cs typeface="Times New Roman"/>
              </a:rPr>
            </a:br>
            <a:r>
              <a:rPr lang="ru-RU" sz="2800" dirty="0">
                <a:solidFill>
                  <a:srgbClr val="2F5897"/>
                </a:solidFill>
                <a:effectLst>
                  <a:outerShdw blurRad="63500" dist="38100" dir="5400000" algn="t" rotWithShape="0">
                    <a:prstClr val="black">
                      <a:alpha val="25000"/>
                    </a:prstClr>
                  </a:outerShdw>
                </a:effectLst>
                <a:latin typeface="Palatino Linotype"/>
              </a:rPr>
              <a:t>Желаю успехов в работе по </a:t>
            </a:r>
            <a:r>
              <a:rPr lang="ru-RU" sz="2800" dirty="0" smtClean="0">
                <a:solidFill>
                  <a:srgbClr val="2F5897"/>
                </a:solidFill>
                <a:effectLst>
                  <a:outerShdw blurRad="63500" dist="38100" dir="5400000" algn="t" rotWithShape="0">
                    <a:prstClr val="black">
                      <a:alpha val="25000"/>
                    </a:prstClr>
                  </a:outerShdw>
                </a:effectLst>
                <a:latin typeface="Palatino Linotype"/>
              </a:rPr>
              <a:t>коммуникативной интеграции </a:t>
            </a:r>
            <a:r>
              <a:rPr lang="ru-RU" sz="2800" dirty="0">
                <a:solidFill>
                  <a:srgbClr val="2F5897"/>
                </a:solidFill>
                <a:effectLst>
                  <a:outerShdw blurRad="63500" dist="38100" dir="5400000" algn="t" rotWithShape="0">
                    <a:prstClr val="black">
                      <a:alpha val="25000"/>
                    </a:prstClr>
                  </a:outerShdw>
                </a:effectLst>
                <a:latin typeface="Palatino Linotype"/>
              </a:rPr>
              <a:t>умственно </a:t>
            </a:r>
            <a:r>
              <a:rPr lang="ru-RU" sz="2800" dirty="0" smtClean="0">
                <a:solidFill>
                  <a:srgbClr val="2F5897"/>
                </a:solidFill>
                <a:effectLst>
                  <a:outerShdw blurRad="63500" dist="38100" dir="5400000" algn="t" rotWithShape="0">
                    <a:prstClr val="black">
                      <a:alpha val="25000"/>
                    </a:prstClr>
                  </a:outerShdw>
                </a:effectLst>
                <a:latin typeface="Palatino Linotype"/>
              </a:rPr>
              <a:t>отсталых детей </a:t>
            </a:r>
            <a:r>
              <a:rPr lang="ru-RU" sz="2800" dirty="0">
                <a:solidFill>
                  <a:srgbClr val="2F5897"/>
                </a:solidFill>
                <a:effectLst>
                  <a:outerShdw blurRad="63500" dist="38100" dir="5400000" algn="t" rotWithShape="0">
                    <a:prstClr val="black">
                      <a:alpha val="25000"/>
                    </a:prstClr>
                  </a:outerShdw>
                </a:effectLst>
                <a:latin typeface="Palatino Linotype"/>
              </a:rPr>
              <a:t>с аутистическими </a:t>
            </a:r>
            <a:r>
              <a:rPr lang="ru-RU" sz="2800" dirty="0" smtClean="0">
                <a:solidFill>
                  <a:srgbClr val="2F5897"/>
                </a:solidFill>
                <a:effectLst>
                  <a:outerShdw blurRad="63500" dist="38100" dir="5400000" algn="t" rotWithShape="0">
                    <a:prstClr val="black">
                      <a:alpha val="25000"/>
                    </a:prstClr>
                  </a:outerShdw>
                </a:effectLst>
                <a:latin typeface="Palatino Linotype"/>
              </a:rPr>
              <a:t>расстройствами</a:t>
            </a:r>
            <a:br>
              <a:rPr lang="ru-RU" sz="2800" dirty="0" smtClean="0">
                <a:solidFill>
                  <a:srgbClr val="2F5897"/>
                </a:solidFill>
                <a:effectLst>
                  <a:outerShdw blurRad="63500" dist="38100" dir="5400000" algn="t" rotWithShape="0">
                    <a:prstClr val="black">
                      <a:alpha val="25000"/>
                    </a:prstClr>
                  </a:outerShdw>
                </a:effectLst>
                <a:latin typeface="Palatino Linotype"/>
              </a:rPr>
            </a:br>
            <a:r>
              <a:rPr lang="ru-RU" sz="2800" dirty="0" smtClean="0">
                <a:solidFill>
                  <a:srgbClr val="2F5897"/>
                </a:solidFill>
                <a:effectLst>
                  <a:outerShdw blurRad="63500" dist="38100" dir="5400000" algn="t" rotWithShape="0">
                    <a:prstClr val="black">
                      <a:alpha val="25000"/>
                    </a:prstClr>
                  </a:outerShdw>
                </a:effectLst>
                <a:latin typeface="Palatino Linotype"/>
              </a:rPr>
              <a:t> </a:t>
            </a:r>
            <a:r>
              <a:rPr lang="ru-RU" sz="2800" dirty="0">
                <a:solidFill>
                  <a:srgbClr val="2F5897"/>
                </a:solidFill>
                <a:effectLst>
                  <a:outerShdw blurRad="63500" dist="38100" dir="5400000" algn="t" rotWithShape="0">
                    <a:prstClr val="black">
                      <a:alpha val="25000"/>
                    </a:prstClr>
                  </a:outerShdw>
                </a:effectLst>
                <a:latin typeface="Palatino Linotype"/>
              </a:rPr>
              <a:t>в классном </a:t>
            </a:r>
            <a:r>
              <a:rPr lang="ru-RU" sz="2800" dirty="0" smtClean="0">
                <a:solidFill>
                  <a:srgbClr val="2F5897"/>
                </a:solidFill>
                <a:effectLst>
                  <a:outerShdw blurRad="63500" dist="38100" dir="5400000" algn="t" rotWithShape="0">
                    <a:prstClr val="black">
                      <a:alpha val="25000"/>
                    </a:prstClr>
                  </a:outerShdw>
                </a:effectLst>
                <a:latin typeface="Palatino Linotype"/>
              </a:rPr>
              <a:t>коллективе. </a:t>
            </a:r>
            <a:r>
              <a:rPr lang="ru-RU" sz="3200" dirty="0" smtClean="0"/>
              <a:t/>
            </a:r>
            <a:br>
              <a:rPr lang="ru-RU" sz="3200" dirty="0" smtClean="0"/>
            </a:br>
            <a:r>
              <a:rPr lang="ru-RU" sz="3200" dirty="0"/>
              <a:t/>
            </a:r>
            <a:br>
              <a:rPr lang="ru-RU" sz="3200" dirty="0"/>
            </a:br>
            <a:endParaRPr lang="ru-RU" sz="3200" dirty="0"/>
          </a:p>
        </p:txBody>
      </p:sp>
      <p:pic>
        <p:nvPicPr>
          <p:cNvPr id="6" name="Рисунок 5" descr="https://gas-kvas.com/uploads/posts/2023-01/1674011655_gas-kvas-com-p-risunok-na-temu-chelovek-v-obshchestve-4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571094"/>
            <a:ext cx="4968552" cy="3491076"/>
          </a:xfrm>
          <a:prstGeom prst="rect">
            <a:avLst/>
          </a:prstGeom>
          <a:noFill/>
          <a:ln>
            <a:noFill/>
          </a:ln>
        </p:spPr>
      </p:pic>
    </p:spTree>
    <p:extLst>
      <p:ext uri="{BB962C8B-B14F-4D97-AF65-F5344CB8AC3E}">
        <p14:creationId xmlns:p14="http://schemas.microsoft.com/office/powerpoint/2010/main" val="800980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ctr"/>
            <a:r>
              <a:rPr lang="ru-RU" sz="2800" dirty="0" smtClean="0">
                <a:solidFill>
                  <a:schemeClr val="accent1">
                    <a:lumMod val="75000"/>
                  </a:schemeClr>
                </a:solidFill>
                <a:effectLst/>
                <a:latin typeface="Times New Roman"/>
                <a:ea typeface="Calibri"/>
              </a:rPr>
              <a:t>У </a:t>
            </a:r>
            <a:r>
              <a:rPr lang="ru-RU" sz="2800" dirty="0">
                <a:solidFill>
                  <a:schemeClr val="accent1">
                    <a:lumMod val="75000"/>
                  </a:schemeClr>
                </a:solidFill>
                <a:effectLst/>
                <a:latin typeface="Times New Roman"/>
                <a:ea typeface="Calibri"/>
              </a:rPr>
              <a:t>детей с аутизмом нарушен процесс взаимодействия с внешним миром. И за счёт этого им очень сложно чему-то научиться или что-то усвоить. Они уходят от общения – одни просто игнорируют внешний мир, другие активно отвергают его, и вторжение в их мир для них очень болезненно</a:t>
            </a:r>
            <a:r>
              <a:rPr lang="ru-RU" sz="2800" dirty="0" smtClean="0">
                <a:solidFill>
                  <a:schemeClr val="accent1">
                    <a:lumMod val="75000"/>
                  </a:schemeClr>
                </a:solidFill>
                <a:effectLst/>
                <a:latin typeface="Times New Roman"/>
                <a:ea typeface="Calibri"/>
              </a:rPr>
              <a:t>.</a:t>
            </a:r>
            <a:br>
              <a:rPr lang="ru-RU" sz="2800" dirty="0" smtClean="0">
                <a:solidFill>
                  <a:schemeClr val="accent1">
                    <a:lumMod val="75000"/>
                  </a:schemeClr>
                </a:solidFill>
                <a:effectLst/>
                <a:latin typeface="Times New Roman"/>
                <a:ea typeface="Calibri"/>
              </a:rPr>
            </a:br>
            <a:r>
              <a:rPr lang="ru-RU" sz="2800" dirty="0" smtClean="0">
                <a:solidFill>
                  <a:schemeClr val="accent1">
                    <a:lumMod val="75000"/>
                  </a:schemeClr>
                </a:solidFill>
                <a:effectLst/>
                <a:latin typeface="Times New Roman"/>
                <a:ea typeface="Calibri"/>
              </a:rPr>
              <a:t> </a:t>
            </a:r>
            <a:endParaRPr lang="ru-RU" sz="2800" dirty="0">
              <a:solidFill>
                <a:schemeClr val="accent1">
                  <a:lumMod val="75000"/>
                </a:schemeClr>
              </a:solidFill>
            </a:endParaRPr>
          </a:p>
        </p:txBody>
      </p:sp>
      <p:pic>
        <p:nvPicPr>
          <p:cNvPr id="5" name="Рисунок 4" descr="https://avatars.dzeninfra.ru/get-zen_doc/5262999/pub_6338941940733f4775c31be3_63389536d3f4e2357b893232/scale_1200"/>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429000"/>
            <a:ext cx="4050332" cy="2644333"/>
          </a:xfrm>
          <a:prstGeom prst="rect">
            <a:avLst/>
          </a:prstGeom>
          <a:noFill/>
          <a:ln>
            <a:noFill/>
          </a:ln>
        </p:spPr>
      </p:pic>
      <p:pic>
        <p:nvPicPr>
          <p:cNvPr id="6" name="Рисунок 5" descr="https://avatars.dzeninfra.ru/get-zen_doc/1704699/pub_5e73cf67f19e82482c4d870a_5e73d3010a51c47ff2ada156/scale_120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420952"/>
            <a:ext cx="3284220" cy="2666365"/>
          </a:xfrm>
          <a:prstGeom prst="rect">
            <a:avLst/>
          </a:prstGeom>
          <a:noFill/>
          <a:ln>
            <a:noFill/>
          </a:ln>
        </p:spPr>
      </p:pic>
    </p:spTree>
    <p:extLst>
      <p:ext uri="{BB962C8B-B14F-4D97-AF65-F5344CB8AC3E}">
        <p14:creationId xmlns:p14="http://schemas.microsoft.com/office/powerpoint/2010/main" val="72160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marL="342900" marR="226060" lvl="0" indent="-342900" algn="l">
              <a:spcAft>
                <a:spcPts val="0"/>
              </a:spcAft>
              <a:buSzPts val="1400"/>
              <a:buFont typeface="Times New Roman"/>
              <a:buAutoNum type="romanUcPeriod"/>
            </a:pPr>
            <a:r>
              <a:rPr lang="ru-RU" sz="2800" dirty="0" smtClean="0">
                <a:solidFill>
                  <a:schemeClr val="accent1">
                    <a:lumMod val="75000"/>
                  </a:schemeClr>
                </a:solidFill>
                <a:effectLst/>
                <a:latin typeface="Times New Roman"/>
                <a:ea typeface="Times New Roman"/>
              </a:rPr>
              <a:t>Школа </a:t>
            </a:r>
            <a:r>
              <a:rPr lang="ru-RU" sz="2800" dirty="0">
                <a:solidFill>
                  <a:schemeClr val="accent1">
                    <a:lumMod val="75000"/>
                  </a:schemeClr>
                </a:solidFill>
                <a:effectLst/>
                <a:latin typeface="Times New Roman"/>
                <a:ea typeface="Times New Roman"/>
              </a:rPr>
              <a:t>дает ему не только знания и навыки, но прежде всего, шанс научиться жить вместе с другими детьми.</a:t>
            </a:r>
            <a:r>
              <a:rPr lang="ru-RU" sz="2400" dirty="0">
                <a:solidFill>
                  <a:schemeClr val="accent1">
                    <a:lumMod val="75000"/>
                  </a:schemeClr>
                </a:solidFill>
                <a:effectLst/>
                <a:latin typeface="Times New Roman"/>
                <a:ea typeface="Times New Roman"/>
              </a:rPr>
              <a:t/>
            </a:r>
            <a:br>
              <a:rPr lang="ru-RU" sz="2400" dirty="0">
                <a:solidFill>
                  <a:schemeClr val="accent1">
                    <a:lumMod val="75000"/>
                  </a:schemeClr>
                </a:solidFill>
                <a:effectLst/>
                <a:latin typeface="Times New Roman"/>
                <a:ea typeface="Times New Roman"/>
              </a:rPr>
            </a:br>
            <a:r>
              <a:rPr lang="ru-RU" sz="2800" dirty="0">
                <a:solidFill>
                  <a:schemeClr val="accent1">
                    <a:lumMod val="75000"/>
                  </a:schemeClr>
                </a:solidFill>
                <a:effectLst/>
                <a:latin typeface="Times New Roman"/>
                <a:ea typeface="Times New Roman"/>
              </a:rPr>
              <a:t>На данной ступени ребенок переходит с индивидуального обучения в групповое. Ему необходима поддержка со </a:t>
            </a:r>
            <a:r>
              <a:rPr lang="ru-RU" sz="2800" dirty="0" smtClean="0">
                <a:solidFill>
                  <a:schemeClr val="accent1">
                    <a:lumMod val="75000"/>
                  </a:schemeClr>
                </a:solidFill>
                <a:effectLst/>
                <a:latin typeface="Times New Roman"/>
                <a:ea typeface="Times New Roman"/>
              </a:rPr>
              <a:t>стороны </a:t>
            </a:r>
            <a:r>
              <a:rPr lang="ru-RU" sz="2800" dirty="0">
                <a:solidFill>
                  <a:schemeClr val="accent1">
                    <a:lumMod val="75000"/>
                  </a:schemeClr>
                </a:solidFill>
                <a:effectLst/>
                <a:latin typeface="Times New Roman"/>
                <a:ea typeface="Times New Roman"/>
              </a:rPr>
              <a:t>учителя. И задача учителя: </a:t>
            </a:r>
            <a:r>
              <a:rPr lang="ru-RU" sz="2800" dirty="0">
                <a:solidFill>
                  <a:schemeClr val="accent6">
                    <a:lumMod val="75000"/>
                  </a:schemeClr>
                </a:solidFill>
                <a:effectLst/>
                <a:latin typeface="Times New Roman"/>
                <a:ea typeface="Times New Roman"/>
              </a:rPr>
              <a:t>научить ребенка – работать в классном коллективе</a:t>
            </a:r>
            <a:r>
              <a:rPr lang="ru-RU" sz="2800" dirty="0" smtClean="0">
                <a:solidFill>
                  <a:schemeClr val="accent6">
                    <a:lumMod val="75000"/>
                  </a:schemeClr>
                </a:solidFill>
                <a:effectLst/>
                <a:latin typeface="Times New Roman"/>
                <a:ea typeface="Times New Roman"/>
              </a:rPr>
              <a:t>.</a:t>
            </a:r>
            <a:br>
              <a:rPr lang="ru-RU" sz="2800" dirty="0" smtClean="0">
                <a:solidFill>
                  <a:schemeClr val="accent6">
                    <a:lumMod val="75000"/>
                  </a:schemeClr>
                </a:solidFill>
                <a:effectLst/>
                <a:latin typeface="Times New Roman"/>
                <a:ea typeface="Times New Roman"/>
              </a:rPr>
            </a:br>
            <a:r>
              <a:rPr lang="ru-RU" sz="2800" dirty="0">
                <a:solidFill>
                  <a:schemeClr val="accent1">
                    <a:lumMod val="75000"/>
                  </a:schemeClr>
                </a:solidFill>
                <a:effectLst/>
                <a:latin typeface="Times New Roman"/>
                <a:ea typeface="Times New Roman"/>
              </a:rPr>
              <a:t/>
            </a:r>
            <a:br>
              <a:rPr lang="ru-RU" sz="2800" dirty="0">
                <a:solidFill>
                  <a:schemeClr val="accent1">
                    <a:lumMod val="75000"/>
                  </a:schemeClr>
                </a:solidFill>
                <a:effectLst/>
                <a:latin typeface="Times New Roman"/>
                <a:ea typeface="Times New Roman"/>
              </a:rPr>
            </a:br>
            <a:r>
              <a:rPr lang="en-US" sz="2800" dirty="0" smtClean="0">
                <a:solidFill>
                  <a:schemeClr val="accent1">
                    <a:lumMod val="75000"/>
                  </a:schemeClr>
                </a:solidFill>
                <a:effectLst/>
                <a:latin typeface="Times New Roman"/>
                <a:ea typeface="Times New Roman"/>
              </a:rPr>
              <a:t>I.  </a:t>
            </a:r>
            <a:r>
              <a:rPr lang="ru-RU" sz="2200" b="0" dirty="0" smtClean="0">
                <a:solidFill>
                  <a:schemeClr val="accent1">
                    <a:lumMod val="75000"/>
                  </a:schemeClr>
                </a:solidFill>
                <a:effectLst/>
                <a:latin typeface="Times New Roman"/>
                <a:ea typeface="Times New Roman"/>
              </a:rPr>
              <a:t>Сформировать </a:t>
            </a:r>
            <a:r>
              <a:rPr lang="ru-RU" sz="2200" b="0" dirty="0">
                <a:solidFill>
                  <a:schemeClr val="accent1">
                    <a:lumMod val="75000"/>
                  </a:schemeClr>
                </a:solidFill>
                <a:effectLst/>
                <a:latin typeface="Times New Roman"/>
                <a:ea typeface="Times New Roman"/>
              </a:rPr>
              <a:t>у ребенка-</a:t>
            </a:r>
            <a:r>
              <a:rPr lang="ru-RU" sz="2200" b="0" dirty="0" err="1">
                <a:solidFill>
                  <a:schemeClr val="accent1">
                    <a:lumMod val="75000"/>
                  </a:schemeClr>
                </a:solidFill>
                <a:effectLst/>
                <a:latin typeface="Times New Roman"/>
                <a:ea typeface="Times New Roman"/>
              </a:rPr>
              <a:t>аутиста</a:t>
            </a:r>
            <a:r>
              <a:rPr lang="ru-RU" sz="2200" b="0" dirty="0">
                <a:solidFill>
                  <a:schemeClr val="accent1">
                    <a:lumMod val="75000"/>
                  </a:schemeClr>
                </a:solidFill>
                <a:effectLst/>
                <a:latin typeface="Times New Roman"/>
                <a:ea typeface="Times New Roman"/>
              </a:rPr>
              <a:t>  «учебное поведение</a:t>
            </a:r>
            <a:r>
              <a:rPr lang="ru-RU" sz="2200" b="0" dirty="0" smtClean="0">
                <a:solidFill>
                  <a:schemeClr val="accent1">
                    <a:lumMod val="75000"/>
                  </a:schemeClr>
                </a:solidFill>
                <a:effectLst/>
                <a:latin typeface="Times New Roman"/>
                <a:ea typeface="Times New Roman"/>
              </a:rPr>
              <a:t>»</a:t>
            </a:r>
            <a:r>
              <a:rPr lang="ru-RU" sz="2200" dirty="0">
                <a:solidFill>
                  <a:schemeClr val="accent1">
                    <a:lumMod val="75000"/>
                  </a:schemeClr>
                </a:solidFill>
                <a:effectLst/>
                <a:latin typeface="Times New Roman"/>
                <a:ea typeface="Times New Roman"/>
              </a:rPr>
              <a:t/>
            </a:r>
            <a:br>
              <a:rPr lang="ru-RU" sz="2200" dirty="0">
                <a:solidFill>
                  <a:schemeClr val="accent1">
                    <a:lumMod val="75000"/>
                  </a:schemeClr>
                </a:solidFill>
                <a:effectLst/>
                <a:latin typeface="Times New Roman"/>
                <a:ea typeface="Times New Roman"/>
              </a:rPr>
            </a:br>
            <a:r>
              <a:rPr lang="en-US" sz="2200" dirty="0" smtClean="0">
                <a:solidFill>
                  <a:schemeClr val="accent1">
                    <a:lumMod val="75000"/>
                  </a:schemeClr>
                </a:solidFill>
                <a:effectLst/>
                <a:latin typeface="Times New Roman"/>
                <a:ea typeface="Times New Roman"/>
              </a:rPr>
              <a:t>II.  </a:t>
            </a:r>
            <a:r>
              <a:rPr lang="ru-RU" sz="2200" b="0" dirty="0" smtClean="0">
                <a:solidFill>
                  <a:schemeClr val="accent1">
                    <a:lumMod val="75000"/>
                  </a:schemeClr>
                </a:solidFill>
                <a:effectLst/>
                <a:latin typeface="Times New Roman"/>
                <a:ea typeface="Times New Roman"/>
              </a:rPr>
              <a:t>Скоординировать </a:t>
            </a:r>
            <a:r>
              <a:rPr lang="ru-RU" sz="2200" b="0" dirty="0">
                <a:solidFill>
                  <a:schemeClr val="accent1">
                    <a:lumMod val="75000"/>
                  </a:schemeClr>
                </a:solidFill>
                <a:effectLst/>
                <a:latin typeface="Times New Roman"/>
                <a:ea typeface="Times New Roman"/>
              </a:rPr>
              <a:t>действия родителей, психолога, врача </a:t>
            </a:r>
            <a:r>
              <a:rPr lang="ru-RU" sz="2200" b="0" dirty="0" smtClean="0">
                <a:solidFill>
                  <a:schemeClr val="accent1">
                    <a:lumMod val="75000"/>
                  </a:schemeClr>
                </a:solidFill>
                <a:effectLst/>
                <a:latin typeface="Times New Roman"/>
                <a:ea typeface="Times New Roman"/>
              </a:rPr>
              <a:t>и</a:t>
            </a:r>
            <a:r>
              <a:rPr lang="en-US" sz="2200" b="0" dirty="0" smtClean="0">
                <a:solidFill>
                  <a:schemeClr val="accent1">
                    <a:lumMod val="75000"/>
                  </a:schemeClr>
                </a:solidFill>
                <a:effectLst/>
                <a:latin typeface="Times New Roman"/>
                <a:ea typeface="Times New Roman"/>
              </a:rPr>
              <a:t/>
            </a:r>
            <a:br>
              <a:rPr lang="en-US" sz="2200" b="0" dirty="0" smtClean="0">
                <a:solidFill>
                  <a:schemeClr val="accent1">
                    <a:lumMod val="75000"/>
                  </a:schemeClr>
                </a:solidFill>
                <a:effectLst/>
                <a:latin typeface="Times New Roman"/>
                <a:ea typeface="Times New Roman"/>
              </a:rPr>
            </a:br>
            <a:r>
              <a:rPr lang="en-US" sz="2200" b="0" dirty="0">
                <a:solidFill>
                  <a:schemeClr val="accent1">
                    <a:lumMod val="75000"/>
                  </a:schemeClr>
                </a:solidFill>
                <a:effectLst/>
                <a:latin typeface="Times New Roman"/>
                <a:ea typeface="Times New Roman"/>
              </a:rPr>
              <a:t> </a:t>
            </a:r>
            <a:r>
              <a:rPr lang="en-US" sz="2200" b="0" dirty="0" smtClean="0">
                <a:solidFill>
                  <a:schemeClr val="accent1">
                    <a:lumMod val="75000"/>
                  </a:schemeClr>
                </a:solidFill>
                <a:effectLst/>
                <a:latin typeface="Times New Roman"/>
                <a:ea typeface="Times New Roman"/>
              </a:rPr>
              <a:t>     </a:t>
            </a:r>
            <a:r>
              <a:rPr lang="ru-RU" sz="2200" b="0" dirty="0" smtClean="0">
                <a:solidFill>
                  <a:schemeClr val="accent1">
                    <a:lumMod val="75000"/>
                  </a:schemeClr>
                </a:solidFill>
                <a:effectLst/>
                <a:latin typeface="Times New Roman"/>
                <a:ea typeface="Times New Roman"/>
              </a:rPr>
              <a:t>педагога</a:t>
            </a:r>
            <a:r>
              <a:rPr lang="ru-RU" sz="2200" b="0" dirty="0">
                <a:solidFill>
                  <a:schemeClr val="accent1">
                    <a:lumMod val="75000"/>
                  </a:schemeClr>
                </a:solidFill>
                <a:effectLst/>
                <a:latin typeface="Times New Roman"/>
                <a:ea typeface="Times New Roman"/>
              </a:rPr>
              <a:t>.</a:t>
            </a:r>
            <a:r>
              <a:rPr lang="ru-RU" sz="2200" dirty="0">
                <a:solidFill>
                  <a:schemeClr val="accent1">
                    <a:lumMod val="75000"/>
                  </a:schemeClr>
                </a:solidFill>
                <a:effectLst/>
                <a:latin typeface="Times New Roman"/>
                <a:ea typeface="Times New Roman"/>
              </a:rPr>
              <a:t/>
            </a:r>
            <a:br>
              <a:rPr lang="ru-RU" sz="2200" dirty="0">
                <a:solidFill>
                  <a:schemeClr val="accent1">
                    <a:lumMod val="75000"/>
                  </a:schemeClr>
                </a:solidFill>
                <a:effectLst/>
                <a:latin typeface="Times New Roman"/>
                <a:ea typeface="Times New Roman"/>
              </a:rPr>
            </a:br>
            <a:r>
              <a:rPr lang="en-US" sz="2200" dirty="0" smtClean="0">
                <a:solidFill>
                  <a:schemeClr val="accent1">
                    <a:lumMod val="75000"/>
                  </a:schemeClr>
                </a:solidFill>
                <a:effectLst/>
                <a:latin typeface="Times New Roman"/>
                <a:ea typeface="Times New Roman"/>
              </a:rPr>
              <a:t>III. </a:t>
            </a:r>
            <a:r>
              <a:rPr lang="ru-RU" sz="2200" b="0" dirty="0" smtClean="0">
                <a:solidFill>
                  <a:schemeClr val="accent1">
                    <a:lumMod val="75000"/>
                  </a:schemeClr>
                </a:solidFill>
                <a:effectLst/>
                <a:latin typeface="Times New Roman"/>
                <a:ea typeface="Times New Roman"/>
              </a:rPr>
              <a:t>Помочь </a:t>
            </a:r>
            <a:r>
              <a:rPr lang="ru-RU" sz="2200" b="0" dirty="0">
                <a:solidFill>
                  <a:schemeClr val="accent1">
                    <a:lumMod val="75000"/>
                  </a:schemeClr>
                </a:solidFill>
                <a:effectLst/>
                <a:latin typeface="Times New Roman"/>
                <a:ea typeface="Times New Roman"/>
              </a:rPr>
              <a:t> соученикам в понимании и </a:t>
            </a:r>
            <a:r>
              <a:rPr lang="ru-RU" sz="2200" b="0" dirty="0" smtClean="0">
                <a:solidFill>
                  <a:schemeClr val="accent1">
                    <a:lumMod val="75000"/>
                  </a:schemeClr>
                </a:solidFill>
                <a:effectLst/>
                <a:latin typeface="Times New Roman"/>
                <a:ea typeface="Times New Roman"/>
              </a:rPr>
              <a:t>принятии</a:t>
            </a:r>
            <a:r>
              <a:rPr lang="en-US" sz="2200" b="0" dirty="0" smtClean="0">
                <a:solidFill>
                  <a:schemeClr val="accent1">
                    <a:lumMod val="75000"/>
                  </a:schemeClr>
                </a:solidFill>
                <a:effectLst/>
                <a:latin typeface="Times New Roman"/>
                <a:ea typeface="Times New Roman"/>
              </a:rPr>
              <a:t/>
            </a:r>
            <a:br>
              <a:rPr lang="en-US" sz="2200" b="0" dirty="0" smtClean="0">
                <a:solidFill>
                  <a:schemeClr val="accent1">
                    <a:lumMod val="75000"/>
                  </a:schemeClr>
                </a:solidFill>
                <a:effectLst/>
                <a:latin typeface="Times New Roman"/>
                <a:ea typeface="Times New Roman"/>
              </a:rPr>
            </a:br>
            <a:r>
              <a:rPr lang="en-US" sz="2200" b="0" dirty="0">
                <a:solidFill>
                  <a:schemeClr val="accent1">
                    <a:lumMod val="75000"/>
                  </a:schemeClr>
                </a:solidFill>
                <a:effectLst/>
                <a:latin typeface="Times New Roman"/>
                <a:ea typeface="Times New Roman"/>
              </a:rPr>
              <a:t> </a:t>
            </a:r>
            <a:r>
              <a:rPr lang="en-US" sz="2200" b="0" dirty="0" smtClean="0">
                <a:solidFill>
                  <a:schemeClr val="accent1">
                    <a:lumMod val="75000"/>
                  </a:schemeClr>
                </a:solidFill>
                <a:effectLst/>
                <a:latin typeface="Times New Roman"/>
                <a:ea typeface="Times New Roman"/>
              </a:rPr>
              <a:t>      </a:t>
            </a:r>
            <a:r>
              <a:rPr lang="ru-RU" sz="2200" b="0" dirty="0" smtClean="0">
                <a:solidFill>
                  <a:schemeClr val="accent1">
                    <a:lumMod val="75000"/>
                  </a:schemeClr>
                </a:solidFill>
                <a:effectLst/>
                <a:latin typeface="Times New Roman"/>
                <a:ea typeface="Times New Roman"/>
              </a:rPr>
              <a:t>особого </a:t>
            </a:r>
            <a:r>
              <a:rPr lang="ru-RU" sz="2200" b="0" dirty="0">
                <a:solidFill>
                  <a:schemeClr val="accent1">
                    <a:lumMod val="75000"/>
                  </a:schemeClr>
                </a:solidFill>
                <a:effectLst/>
                <a:latin typeface="Times New Roman"/>
                <a:ea typeface="Times New Roman"/>
              </a:rPr>
              <a:t>ребенка.</a:t>
            </a:r>
            <a:r>
              <a:rPr lang="ru-RU" sz="2200" dirty="0" smtClean="0">
                <a:solidFill>
                  <a:schemeClr val="accent1">
                    <a:lumMod val="75000"/>
                  </a:schemeClr>
                </a:solidFill>
                <a:effectLst/>
                <a:latin typeface="Times New Roman"/>
                <a:ea typeface="Times New Roman"/>
              </a:rPr>
              <a:t/>
            </a:r>
            <a:br>
              <a:rPr lang="ru-RU" sz="2200" dirty="0" smtClean="0">
                <a:solidFill>
                  <a:schemeClr val="accent1">
                    <a:lumMod val="75000"/>
                  </a:schemeClr>
                </a:solidFill>
                <a:effectLst/>
                <a:latin typeface="Times New Roman"/>
                <a:ea typeface="Times New Roman"/>
              </a:rPr>
            </a:br>
            <a:r>
              <a:rPr lang="ru-RU" sz="2400" dirty="0">
                <a:solidFill>
                  <a:schemeClr val="accent1">
                    <a:lumMod val="75000"/>
                  </a:schemeClr>
                </a:solidFill>
                <a:effectLst/>
                <a:latin typeface="Times New Roman"/>
                <a:ea typeface="Times New Roman"/>
              </a:rPr>
              <a:t/>
            </a:r>
            <a:br>
              <a:rPr lang="ru-RU" sz="2400" dirty="0">
                <a:solidFill>
                  <a:schemeClr val="accent1">
                    <a:lumMod val="75000"/>
                  </a:schemeClr>
                </a:solidFill>
                <a:effectLst/>
                <a:latin typeface="Times New Roman"/>
                <a:ea typeface="Times New Roman"/>
              </a:rPr>
            </a:br>
            <a:r>
              <a:rPr lang="ru-RU" sz="2000" dirty="0">
                <a:solidFill>
                  <a:schemeClr val="accent1">
                    <a:lumMod val="75000"/>
                  </a:schemeClr>
                </a:solidFill>
                <a:effectLst/>
                <a:latin typeface="Arial"/>
                <a:ea typeface="Times New Roman"/>
              </a:rPr>
              <a:t> </a:t>
            </a:r>
            <a:r>
              <a:rPr lang="ru-RU" sz="2400" dirty="0">
                <a:effectLst/>
                <a:latin typeface="Times New Roman"/>
                <a:ea typeface="Times New Roman"/>
              </a:rPr>
              <a:t/>
            </a:r>
            <a:br>
              <a:rPr lang="ru-RU" sz="2400" dirty="0">
                <a:effectLst/>
                <a:latin typeface="Times New Roman"/>
                <a:ea typeface="Times New Roman"/>
              </a:rPr>
            </a:br>
            <a:r>
              <a:rPr lang="ru-RU" sz="2800" dirty="0" smtClean="0">
                <a:solidFill>
                  <a:srgbClr val="000000"/>
                </a:solidFill>
                <a:effectLst/>
                <a:latin typeface="Times New Roman"/>
                <a:ea typeface="Times New Roman"/>
              </a:rPr>
              <a:t/>
            </a:r>
            <a:br>
              <a:rPr lang="ru-RU" sz="2800" dirty="0" smtClean="0">
                <a:solidFill>
                  <a:srgbClr val="000000"/>
                </a:solidFill>
                <a:effectLst/>
                <a:latin typeface="Times New Roman"/>
                <a:ea typeface="Times New Roman"/>
              </a:rPr>
            </a:br>
            <a:endParaRPr lang="ru-RU" sz="2400" dirty="0">
              <a:effectLst/>
              <a:latin typeface="Times New Roman"/>
              <a:ea typeface="Times New Roman"/>
            </a:endParaRPr>
          </a:p>
        </p:txBody>
      </p:sp>
      <p:pic>
        <p:nvPicPr>
          <p:cNvPr id="4" name="Рисунок 3" descr="https://avatars.dzeninfra.ru/get-zen_doc/4219899/pub_60674ef96d990144cea88f5e_6067504d741adc251d1e765a/scale_12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085184"/>
            <a:ext cx="1944216" cy="1688644"/>
          </a:xfrm>
          <a:prstGeom prst="rect">
            <a:avLst/>
          </a:prstGeom>
          <a:noFill/>
          <a:ln>
            <a:noFill/>
          </a:ln>
        </p:spPr>
      </p:pic>
      <p:sp>
        <p:nvSpPr>
          <p:cNvPr id="5" name="Прямоугольник 4"/>
          <p:cNvSpPr/>
          <p:nvPr/>
        </p:nvSpPr>
        <p:spPr>
          <a:xfrm>
            <a:off x="2286000" y="2444115"/>
            <a:ext cx="4572000" cy="307777"/>
          </a:xfrm>
          <a:prstGeom prst="rect">
            <a:avLst/>
          </a:prstGeom>
        </p:spPr>
        <p:txBody>
          <a:bodyPr>
            <a:spAutoFit/>
          </a:bodyPr>
          <a:lstStyle/>
          <a:p>
            <a:pPr marR="226060" algn="just">
              <a:spcAft>
                <a:spcPts val="0"/>
              </a:spcAft>
            </a:pPr>
            <a:r>
              <a:rPr lang="ru-RU" sz="1400" dirty="0">
                <a:solidFill>
                  <a:srgbClr val="000000"/>
                </a:solidFill>
                <a:latin typeface="Arial"/>
                <a:ea typeface="Times New Roman"/>
              </a:rPr>
              <a:t> </a:t>
            </a:r>
            <a:endParaRPr lang="ru-RU" sz="1600" dirty="0">
              <a:effectLst/>
              <a:latin typeface="Times New Roman"/>
              <a:ea typeface="Times New Roman"/>
            </a:endParaRPr>
          </a:p>
        </p:txBody>
      </p:sp>
    </p:spTree>
    <p:extLst>
      <p:ext uri="{BB962C8B-B14F-4D97-AF65-F5344CB8AC3E}">
        <p14:creationId xmlns:p14="http://schemas.microsoft.com/office/powerpoint/2010/main" val="3109598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3" cy="6669360"/>
          </a:xfrm>
        </p:spPr>
        <p:txBody>
          <a:bodyPr/>
          <a:lstStyle/>
          <a:p>
            <a:pPr marR="226060" indent="342900" algn="l">
              <a:lnSpc>
                <a:spcPct val="115000"/>
              </a:lnSpc>
              <a:spcAft>
                <a:spcPts val="0"/>
              </a:spcAft>
            </a:pPr>
            <a:r>
              <a:rPr lang="ru-RU" sz="2200" dirty="0" smtClean="0">
                <a:solidFill>
                  <a:schemeClr val="accent1">
                    <a:lumMod val="75000"/>
                  </a:schemeClr>
                </a:solidFill>
                <a:effectLst/>
                <a:latin typeface="Times New Roman"/>
                <a:ea typeface="Times New Roman"/>
                <a:cs typeface="Times New Roman"/>
              </a:rPr>
              <a:t>Формирование </a:t>
            </a:r>
            <a:r>
              <a:rPr lang="ru-RU" sz="2200" dirty="0">
                <a:solidFill>
                  <a:schemeClr val="accent1">
                    <a:lumMod val="75000"/>
                  </a:schemeClr>
                </a:solidFill>
                <a:effectLst/>
                <a:latin typeface="Times New Roman"/>
                <a:ea typeface="Times New Roman"/>
                <a:cs typeface="Times New Roman"/>
              </a:rPr>
              <a:t>«учебного поведения»:</a:t>
            </a:r>
            <a:r>
              <a:rPr lang="ru-RU" sz="2200" dirty="0">
                <a:solidFill>
                  <a:schemeClr val="accent1">
                    <a:lumMod val="75000"/>
                  </a:schemeClr>
                </a:solidFill>
                <a:effectLst/>
                <a:latin typeface="Calibri"/>
                <a:ea typeface="Calibri"/>
                <a:cs typeface="Times New Roman"/>
              </a:rPr>
              <a:t/>
            </a:r>
            <a:br>
              <a:rPr lang="ru-RU" sz="2200" dirty="0">
                <a:solidFill>
                  <a:schemeClr val="accent1">
                    <a:lumMod val="75000"/>
                  </a:schemeClr>
                </a:solidFill>
                <a:effectLst/>
                <a:latin typeface="Calibri"/>
                <a:ea typeface="Calibri"/>
                <a:cs typeface="Times New Roman"/>
              </a:rPr>
            </a:br>
            <a:r>
              <a:rPr lang="en-US" sz="2200"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Организация </a:t>
            </a:r>
            <a:r>
              <a:rPr lang="ru-RU" sz="2200" b="0" i="1" dirty="0">
                <a:solidFill>
                  <a:schemeClr val="accent1">
                    <a:lumMod val="75000"/>
                  </a:schemeClr>
                </a:solidFill>
                <a:effectLst/>
                <a:latin typeface="Times New Roman"/>
                <a:ea typeface="Times New Roman"/>
                <a:cs typeface="Times New Roman"/>
              </a:rPr>
              <a:t>общения с </a:t>
            </a:r>
            <a:r>
              <a:rPr lang="ru-RU" sz="2200" b="0" i="1" dirty="0" err="1">
                <a:solidFill>
                  <a:schemeClr val="accent1">
                    <a:lumMod val="75000"/>
                  </a:schemeClr>
                </a:solidFill>
                <a:effectLst/>
                <a:latin typeface="Times New Roman"/>
                <a:ea typeface="Times New Roman"/>
                <a:cs typeface="Times New Roman"/>
              </a:rPr>
              <a:t>аутистом</a:t>
            </a:r>
            <a:r>
              <a:rPr lang="ru-RU" sz="2200" b="0" i="1" dirty="0">
                <a:solidFill>
                  <a:schemeClr val="accent1">
                    <a:lumMod val="75000"/>
                  </a:schemeClr>
                </a:solidFill>
                <a:effectLst/>
                <a:latin typeface="Times New Roman"/>
                <a:ea typeface="Times New Roman"/>
                <a:cs typeface="Times New Roman"/>
              </a:rPr>
              <a:t>. (индивидуальный подход, иногда достаточно слова, взгляда, какого-либо действия.)        </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en-US" sz="2200" b="0" i="1"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Организация </a:t>
            </a:r>
            <a:r>
              <a:rPr lang="ru-RU" sz="2200" b="0" i="1" dirty="0">
                <a:solidFill>
                  <a:schemeClr val="accent1">
                    <a:lumMod val="75000"/>
                  </a:schemeClr>
                </a:solidFill>
                <a:effectLst/>
                <a:latin typeface="Times New Roman"/>
                <a:ea typeface="Times New Roman"/>
                <a:cs typeface="Times New Roman"/>
              </a:rPr>
              <a:t> пространственно-временной «разметки» </a:t>
            </a:r>
            <a:r>
              <a:rPr lang="ru-RU" sz="2200" b="0" i="1" dirty="0" smtClean="0">
                <a:solidFill>
                  <a:schemeClr val="accent1">
                    <a:lumMod val="75000"/>
                  </a:schemeClr>
                </a:solidFill>
                <a:effectLst/>
                <a:latin typeface="Times New Roman"/>
                <a:ea typeface="Times New Roman"/>
                <a:cs typeface="Times New Roman"/>
              </a:rPr>
              <a:t>(</a:t>
            </a:r>
            <a:r>
              <a:rPr lang="ru-RU" sz="2200" b="0" i="1" dirty="0">
                <a:solidFill>
                  <a:schemeClr val="accent1">
                    <a:lumMod val="75000"/>
                  </a:schemeClr>
                </a:solidFill>
                <a:effectLst/>
                <a:latin typeface="Times New Roman"/>
                <a:ea typeface="Times New Roman"/>
                <a:cs typeface="Times New Roman"/>
              </a:rPr>
              <a:t>смена зон и видов деятельности.).</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en-US" sz="2200" b="0" i="1"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Создание </a:t>
            </a:r>
            <a:r>
              <a:rPr lang="ru-RU" sz="2200" b="0" i="1" dirty="0">
                <a:solidFill>
                  <a:schemeClr val="accent1">
                    <a:lumMod val="75000"/>
                  </a:schemeClr>
                </a:solidFill>
                <a:effectLst/>
                <a:latin typeface="Times New Roman"/>
                <a:ea typeface="Times New Roman"/>
                <a:cs typeface="Times New Roman"/>
              </a:rPr>
              <a:t> ритуала  урока.(подготовка к уроку школьных принадлежностей, звонок-начало урока и т. д.).</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en-US" sz="2200" b="0" i="1"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Создание </a:t>
            </a:r>
            <a:r>
              <a:rPr lang="ru-RU" sz="2200" b="0" i="1" dirty="0">
                <a:solidFill>
                  <a:schemeClr val="accent1">
                    <a:lumMod val="75000"/>
                  </a:schemeClr>
                </a:solidFill>
                <a:effectLst/>
                <a:latin typeface="Times New Roman"/>
                <a:ea typeface="Times New Roman"/>
                <a:cs typeface="Times New Roman"/>
              </a:rPr>
              <a:t>положительно-эмоциональной установки (поощрение ребенка, говорить, что у него с каждым разом получается все лучше и лучше).</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en-US" sz="2200" b="0" i="1" dirty="0" smtClean="0">
                <a:solidFill>
                  <a:schemeClr val="accent1">
                    <a:lumMod val="75000"/>
                  </a:schemeClr>
                </a:solidFill>
                <a:effectLst/>
                <a:latin typeface="Calibri"/>
                <a:ea typeface="Calibri"/>
                <a:cs typeface="Times New Roman"/>
              </a:rPr>
              <a:t> </a:t>
            </a:r>
            <a:r>
              <a:rPr lang="ru-RU" sz="2200" b="0" i="1" dirty="0" err="1" smtClean="0">
                <a:solidFill>
                  <a:schemeClr val="accent1">
                    <a:lumMod val="75000"/>
                  </a:schemeClr>
                </a:solidFill>
                <a:effectLst/>
                <a:latin typeface="Times New Roman"/>
                <a:ea typeface="Times New Roman"/>
                <a:cs typeface="Times New Roman"/>
              </a:rPr>
              <a:t>Отрабатывание</a:t>
            </a:r>
            <a:r>
              <a:rPr lang="ru-RU" sz="2200" b="0" i="1" dirty="0" smtClean="0">
                <a:solidFill>
                  <a:schemeClr val="accent1">
                    <a:lumMod val="75000"/>
                  </a:schemeClr>
                </a:solidFill>
                <a:effectLst/>
                <a:latin typeface="Times New Roman"/>
                <a:ea typeface="Times New Roman"/>
                <a:cs typeface="Times New Roman"/>
              </a:rPr>
              <a:t> </a:t>
            </a:r>
            <a:r>
              <a:rPr lang="ru-RU" sz="2200" b="0" i="1" dirty="0">
                <a:solidFill>
                  <a:schemeClr val="accent1">
                    <a:lumMod val="75000"/>
                  </a:schemeClr>
                </a:solidFill>
                <a:effectLst/>
                <a:latin typeface="Times New Roman"/>
                <a:ea typeface="Times New Roman"/>
                <a:cs typeface="Times New Roman"/>
              </a:rPr>
              <a:t>заданий, способствующих преодолению характерных трудностей (задания в соответствии с интересами ребенка, использование индивидуального и дифференцированного подхода).</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en-US" sz="2200" b="0" i="1"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Вырабатывание </a:t>
            </a:r>
            <a:r>
              <a:rPr lang="ru-RU" sz="2200" b="0" i="1" dirty="0">
                <a:solidFill>
                  <a:schemeClr val="accent1">
                    <a:lumMod val="75000"/>
                  </a:schemeClr>
                </a:solidFill>
                <a:effectLst/>
                <a:latin typeface="Times New Roman"/>
                <a:ea typeface="Times New Roman"/>
                <a:cs typeface="Times New Roman"/>
              </a:rPr>
              <a:t>произвольного внимания (формирование сознательности, восприятия, запоминания </a:t>
            </a:r>
            <a:r>
              <a:rPr lang="ru-RU" sz="2200" b="0" i="1" dirty="0" smtClean="0">
                <a:solidFill>
                  <a:schemeClr val="accent1">
                    <a:lumMod val="75000"/>
                  </a:schemeClr>
                </a:solidFill>
                <a:effectLst/>
                <a:latin typeface="Times New Roman"/>
                <a:ea typeface="Times New Roman"/>
                <a:cs typeface="Times New Roman"/>
              </a:rPr>
              <a:t>и</a:t>
            </a:r>
            <a:br>
              <a:rPr lang="ru-RU" sz="2200" b="0" i="1" dirty="0" smtClean="0">
                <a:solidFill>
                  <a:schemeClr val="accent1">
                    <a:lumMod val="75000"/>
                  </a:schemeClr>
                </a:solidFill>
                <a:effectLst/>
                <a:latin typeface="Times New Roman"/>
                <a:ea typeface="Times New Roman"/>
                <a:cs typeface="Times New Roman"/>
              </a:rPr>
            </a:br>
            <a:r>
              <a:rPr lang="ru-RU" sz="2200" b="0" i="1" dirty="0" smtClean="0">
                <a:solidFill>
                  <a:schemeClr val="accent1">
                    <a:lumMod val="75000"/>
                  </a:schemeClr>
                </a:solidFill>
                <a:effectLst/>
                <a:latin typeface="Times New Roman"/>
                <a:ea typeface="Times New Roman"/>
                <a:cs typeface="Times New Roman"/>
              </a:rPr>
              <a:t> </a:t>
            </a:r>
            <a:r>
              <a:rPr lang="ru-RU" sz="2200" b="0" i="1" dirty="0">
                <a:solidFill>
                  <a:schemeClr val="accent1">
                    <a:lumMod val="75000"/>
                  </a:schemeClr>
                </a:solidFill>
                <a:effectLst/>
                <a:latin typeface="Times New Roman"/>
                <a:ea typeface="Times New Roman"/>
                <a:cs typeface="Times New Roman"/>
              </a:rPr>
              <a:t>воспроизведения информации).</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ru-RU" sz="2200" dirty="0"/>
              <a:t/>
            </a:r>
            <a:br>
              <a:rPr lang="ru-RU" sz="2200" dirty="0"/>
            </a:br>
            <a:endParaRPr lang="ru-RU" sz="2200" dirty="0"/>
          </a:p>
        </p:txBody>
      </p:sp>
      <p:pic>
        <p:nvPicPr>
          <p:cNvPr id="4" name="Рисунок 3" descr="https://avatars.dzeninfra.ru/get-zen_doc/4219899/pub_60674ef96d990144cea88f5e_6067504d741adc251d1e765a/scale_12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835" y="5587921"/>
            <a:ext cx="1447165" cy="1254125"/>
          </a:xfrm>
          <a:prstGeom prst="rect">
            <a:avLst/>
          </a:prstGeom>
          <a:noFill/>
          <a:ln>
            <a:noFill/>
          </a:ln>
        </p:spPr>
      </p:pic>
    </p:spTree>
    <p:extLst>
      <p:ext uri="{BB962C8B-B14F-4D97-AF65-F5344CB8AC3E}">
        <p14:creationId xmlns:p14="http://schemas.microsoft.com/office/powerpoint/2010/main" val="210924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1" cy="6696744"/>
          </a:xfrm>
        </p:spPr>
        <p:txBody>
          <a:bodyPr/>
          <a:lstStyle/>
          <a:p>
            <a:pPr marR="226060" algn="l">
              <a:lnSpc>
                <a:spcPct val="115000"/>
              </a:lnSpc>
              <a:spcAft>
                <a:spcPts val="0"/>
              </a:spcAft>
            </a:pPr>
            <a:r>
              <a:rPr lang="ru-RU" sz="2400" dirty="0">
                <a:solidFill>
                  <a:srgbClr val="000000"/>
                </a:solidFill>
                <a:effectLst/>
                <a:latin typeface="Times New Roman"/>
                <a:ea typeface="Times New Roman"/>
                <a:cs typeface="Times New Roman"/>
              </a:rPr>
              <a:t>   </a:t>
            </a:r>
            <a:r>
              <a:rPr lang="ru-RU" sz="2400" dirty="0">
                <a:solidFill>
                  <a:schemeClr val="accent1">
                    <a:lumMod val="75000"/>
                  </a:schemeClr>
                </a:solidFill>
                <a:effectLst/>
                <a:latin typeface="Times New Roman"/>
                <a:ea typeface="Times New Roman"/>
                <a:cs typeface="Times New Roman"/>
              </a:rPr>
              <a:t> </a:t>
            </a:r>
            <a:r>
              <a:rPr lang="ru-RU" sz="2200" dirty="0">
                <a:solidFill>
                  <a:schemeClr val="accent1">
                    <a:lumMod val="75000"/>
                  </a:schemeClr>
                </a:solidFill>
                <a:effectLst/>
                <a:latin typeface="Times New Roman"/>
                <a:ea typeface="Times New Roman"/>
                <a:cs typeface="Times New Roman"/>
              </a:rPr>
              <a:t>Координация действий родителей, психолога, врача и педагога</a:t>
            </a:r>
            <a:r>
              <a:rPr lang="ru-RU" sz="2200" dirty="0" smtClean="0">
                <a:solidFill>
                  <a:schemeClr val="accent1">
                    <a:lumMod val="75000"/>
                  </a:schemeClr>
                </a:solidFill>
                <a:effectLst/>
                <a:latin typeface="Times New Roman"/>
                <a:ea typeface="Times New Roman"/>
                <a:cs typeface="Times New Roman"/>
              </a:rPr>
              <a:t>:</a:t>
            </a:r>
            <a:r>
              <a:rPr lang="en-US" sz="2200" dirty="0" smtClean="0">
                <a:solidFill>
                  <a:srgbClr val="000000"/>
                </a:solidFill>
                <a:effectLst/>
                <a:latin typeface="Times New Roman"/>
                <a:ea typeface="Times New Roman"/>
                <a:cs typeface="Times New Roman"/>
              </a:rPr>
              <a:t/>
            </a:r>
            <a:br>
              <a:rPr lang="en-US" sz="2200" dirty="0" smtClean="0">
                <a:solidFill>
                  <a:srgbClr val="000000"/>
                </a:solidFill>
                <a:effectLst/>
                <a:latin typeface="Times New Roman"/>
                <a:ea typeface="Times New Roman"/>
                <a:cs typeface="Times New Roman"/>
              </a:rPr>
            </a:br>
            <a:r>
              <a:rPr lang="ru-RU" sz="2200" dirty="0">
                <a:effectLst/>
                <a:latin typeface="Calibri"/>
                <a:ea typeface="Calibri"/>
                <a:cs typeface="Times New Roman"/>
              </a:rPr>
              <a:t/>
            </a:r>
            <a:br>
              <a:rPr lang="ru-RU" sz="2200" dirty="0">
                <a:effectLst/>
                <a:latin typeface="Calibri"/>
                <a:ea typeface="Calibri"/>
                <a:cs typeface="Times New Roman"/>
              </a:rPr>
            </a:br>
            <a:r>
              <a:rPr lang="en-US" sz="2200" dirty="0" smtClean="0">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Психотерапия </a:t>
            </a:r>
            <a:r>
              <a:rPr lang="ru-RU" sz="2200" b="0" i="1" dirty="0">
                <a:solidFill>
                  <a:schemeClr val="accent1">
                    <a:lumMod val="75000"/>
                  </a:schemeClr>
                </a:solidFill>
                <a:effectLst/>
                <a:latin typeface="Times New Roman"/>
                <a:ea typeface="Times New Roman"/>
                <a:cs typeface="Times New Roman"/>
              </a:rPr>
              <a:t>всех членов семьи.</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Ознакомление </a:t>
            </a:r>
            <a:r>
              <a:rPr lang="ru-RU" sz="2200" b="0" i="1" dirty="0">
                <a:solidFill>
                  <a:schemeClr val="accent1">
                    <a:lumMod val="75000"/>
                  </a:schemeClr>
                </a:solidFill>
                <a:effectLst/>
                <a:latin typeface="Times New Roman"/>
                <a:ea typeface="Times New Roman"/>
                <a:cs typeface="Times New Roman"/>
              </a:rPr>
              <a:t>родителей с рядом психических особенностей ребенка.</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en-US" sz="2200" b="0" i="1"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Составление </a:t>
            </a:r>
            <a:r>
              <a:rPr lang="ru-RU" sz="2200" b="0" i="1" dirty="0">
                <a:solidFill>
                  <a:schemeClr val="accent1">
                    <a:lumMod val="75000"/>
                  </a:schemeClr>
                </a:solidFill>
                <a:effectLst/>
                <a:latin typeface="Times New Roman"/>
                <a:ea typeface="Times New Roman"/>
                <a:cs typeface="Times New Roman"/>
              </a:rPr>
              <a:t>индивидуальной программы воспитания и обучения в домашних условиях (организация режима, привитие навыков самообслуживания).</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ru-RU" sz="2200" b="0" i="1" dirty="0" smtClean="0">
                <a:solidFill>
                  <a:schemeClr val="accent1">
                    <a:lumMod val="75000"/>
                  </a:schemeClr>
                </a:solidFill>
                <a:effectLst/>
                <a:latin typeface="Times New Roman"/>
                <a:ea typeface="Times New Roman"/>
                <a:cs typeface="Times New Roman"/>
              </a:rPr>
              <a:t>Совместная </a:t>
            </a:r>
            <a:r>
              <a:rPr lang="ru-RU" sz="2200" b="0" i="1" dirty="0">
                <a:solidFill>
                  <a:schemeClr val="accent1">
                    <a:lumMod val="75000"/>
                  </a:schemeClr>
                </a:solidFill>
                <a:effectLst/>
                <a:latin typeface="Times New Roman"/>
                <a:ea typeface="Times New Roman"/>
                <a:cs typeface="Times New Roman"/>
              </a:rPr>
              <a:t>работа родителей и врача (врач проводит беседы с </a:t>
            </a:r>
            <a:r>
              <a:rPr lang="ru-RU" sz="2200" b="0" i="1" dirty="0" err="1">
                <a:solidFill>
                  <a:schemeClr val="accent1">
                    <a:lumMod val="75000"/>
                  </a:schemeClr>
                </a:solidFill>
                <a:effectLst/>
                <a:latin typeface="Times New Roman"/>
                <a:ea typeface="Times New Roman"/>
                <a:cs typeface="Times New Roman"/>
              </a:rPr>
              <a:t>родст</a:t>
            </a:r>
            <a:r>
              <a:rPr lang="ru-RU" sz="2200" b="0" i="1" dirty="0">
                <a:solidFill>
                  <a:schemeClr val="accent1">
                    <a:lumMod val="75000"/>
                  </a:schemeClr>
                </a:solidFill>
                <a:effectLst/>
                <a:latin typeface="Times New Roman"/>
                <a:ea typeface="Times New Roman"/>
                <a:cs typeface="Times New Roman"/>
              </a:rPr>
              <a:t>- </a:t>
            </a:r>
            <a:r>
              <a:rPr lang="ru-RU" sz="2200" b="0" i="1" dirty="0" err="1">
                <a:solidFill>
                  <a:schemeClr val="accent1">
                    <a:lumMod val="75000"/>
                  </a:schemeClr>
                </a:solidFill>
                <a:effectLst/>
                <a:latin typeface="Times New Roman"/>
                <a:ea typeface="Times New Roman"/>
                <a:cs typeface="Times New Roman"/>
              </a:rPr>
              <a:t>венниками</a:t>
            </a:r>
            <a:r>
              <a:rPr lang="ru-RU" sz="2200" b="0" i="1" dirty="0">
                <a:solidFill>
                  <a:schemeClr val="accent1">
                    <a:lumMod val="75000"/>
                  </a:schemeClr>
                </a:solidFill>
                <a:effectLst/>
                <a:latin typeface="Times New Roman"/>
                <a:ea typeface="Times New Roman"/>
                <a:cs typeface="Times New Roman"/>
              </a:rPr>
              <a:t>, уточняет терапевтические назначения, учит родителей наблюдать за состоянием ребенка во время медикаментозного лечения.).</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en-US" sz="2200" i="1" dirty="0" smtClean="0">
                <a:solidFill>
                  <a:schemeClr val="accent1">
                    <a:lumMod val="75000"/>
                  </a:schemeClr>
                </a:solidFill>
                <a:effectLst/>
                <a:latin typeface="Calibri"/>
                <a:ea typeface="Calibri"/>
                <a:cs typeface="Times New Roman"/>
              </a:rPr>
              <a:t>*</a:t>
            </a:r>
            <a:r>
              <a:rPr lang="en-US" sz="2200" b="0" i="1" dirty="0" smtClean="0">
                <a:solidFill>
                  <a:schemeClr val="accent1">
                    <a:lumMod val="75000"/>
                  </a:schemeClr>
                </a:solidFill>
                <a:effectLst/>
                <a:latin typeface="Calibri"/>
                <a:ea typeface="Calibri"/>
                <a:cs typeface="Times New Roman"/>
              </a:rPr>
              <a:t> </a:t>
            </a:r>
            <a:r>
              <a:rPr lang="ru-RU" sz="2200" b="0" i="1" dirty="0" smtClean="0">
                <a:solidFill>
                  <a:schemeClr val="accent1">
                    <a:lumMod val="75000"/>
                  </a:schemeClr>
                </a:solidFill>
                <a:effectLst/>
                <a:latin typeface="Times New Roman"/>
                <a:ea typeface="Times New Roman"/>
                <a:cs typeface="Times New Roman"/>
              </a:rPr>
              <a:t>Посещение </a:t>
            </a:r>
            <a:r>
              <a:rPr lang="ru-RU" sz="2200" b="0" i="1" dirty="0">
                <a:solidFill>
                  <a:schemeClr val="accent1">
                    <a:lumMod val="75000"/>
                  </a:schemeClr>
                </a:solidFill>
                <a:effectLst/>
                <a:latin typeface="Times New Roman"/>
                <a:ea typeface="Times New Roman"/>
                <a:cs typeface="Times New Roman"/>
              </a:rPr>
              <a:t>детьми-</a:t>
            </a:r>
            <a:r>
              <a:rPr lang="ru-RU" sz="2200" b="0" i="1" dirty="0" err="1">
                <a:solidFill>
                  <a:schemeClr val="accent1">
                    <a:lumMod val="75000"/>
                  </a:schemeClr>
                </a:solidFill>
                <a:effectLst/>
                <a:latin typeface="Times New Roman"/>
                <a:ea typeface="Times New Roman"/>
                <a:cs typeface="Times New Roman"/>
              </a:rPr>
              <a:t>аутистами</a:t>
            </a:r>
            <a:r>
              <a:rPr lang="ru-RU" sz="2200" b="0" i="1" dirty="0">
                <a:solidFill>
                  <a:schemeClr val="accent1">
                    <a:lumMod val="75000"/>
                  </a:schemeClr>
                </a:solidFill>
                <a:effectLst/>
                <a:latin typeface="Times New Roman"/>
                <a:ea typeface="Times New Roman"/>
                <a:cs typeface="Times New Roman"/>
              </a:rPr>
              <a:t> вместе с родителями всех школьных мероприятий.</a:t>
            </a:r>
            <a:r>
              <a:rPr lang="ru-RU" sz="2200" b="0" i="1" dirty="0">
                <a:solidFill>
                  <a:schemeClr val="accent1">
                    <a:lumMod val="75000"/>
                  </a:schemeClr>
                </a:solidFill>
                <a:effectLst/>
                <a:latin typeface="Calibri"/>
                <a:ea typeface="Calibri"/>
                <a:cs typeface="Times New Roman"/>
              </a:rPr>
              <a:t/>
            </a:r>
            <a:br>
              <a:rPr lang="ru-RU" sz="2200" b="0" i="1" dirty="0">
                <a:solidFill>
                  <a:schemeClr val="accent1">
                    <a:lumMod val="75000"/>
                  </a:schemeClr>
                </a:solidFill>
                <a:effectLst/>
                <a:latin typeface="Calibri"/>
                <a:ea typeface="Calibri"/>
                <a:cs typeface="Times New Roman"/>
              </a:rPr>
            </a:br>
            <a:r>
              <a:rPr lang="ru-RU" sz="2200" b="0" i="1" dirty="0"/>
              <a:t/>
            </a:r>
            <a:br>
              <a:rPr lang="ru-RU" sz="2200" b="0" i="1" dirty="0"/>
            </a:br>
            <a:r>
              <a:rPr lang="ru-RU" sz="2400" b="0" i="1" dirty="0">
                <a:solidFill>
                  <a:schemeClr val="accent1">
                    <a:lumMod val="75000"/>
                  </a:schemeClr>
                </a:solidFill>
              </a:rPr>
              <a:t/>
            </a:r>
            <a:br>
              <a:rPr lang="ru-RU" sz="2400" b="0" i="1" dirty="0">
                <a:solidFill>
                  <a:schemeClr val="accent1">
                    <a:lumMod val="75000"/>
                  </a:schemeClr>
                </a:solidFill>
              </a:rPr>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400" dirty="0"/>
              <a:t/>
            </a:r>
            <a:br>
              <a:rPr lang="ru-RU" sz="24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endParaRPr lang="ru-RU" sz="2000" dirty="0"/>
          </a:p>
        </p:txBody>
      </p:sp>
      <p:pic>
        <p:nvPicPr>
          <p:cNvPr id="13" name="Рисунок 12" descr="https://avatars.dzeninfra.ru/get-zen_doc/4219899/pub_60674ef96d990144cea88f5e_6067504d741adc251d1e765a/scale_12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835" y="5581826"/>
            <a:ext cx="1447165" cy="1254125"/>
          </a:xfrm>
          <a:prstGeom prst="rect">
            <a:avLst/>
          </a:prstGeom>
          <a:noFill/>
          <a:ln>
            <a:noFill/>
          </a:ln>
        </p:spPr>
      </p:pic>
    </p:spTree>
    <p:extLst>
      <p:ext uri="{BB962C8B-B14F-4D97-AF65-F5344CB8AC3E}">
        <p14:creationId xmlns:p14="http://schemas.microsoft.com/office/powerpoint/2010/main" val="2975385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marR="226060" algn="l">
              <a:lnSpc>
                <a:spcPct val="115000"/>
              </a:lnSpc>
              <a:spcAft>
                <a:spcPts val="0"/>
              </a:spcAft>
            </a:pPr>
            <a:r>
              <a:rPr lang="ru-RU" sz="2400" dirty="0" smtClean="0">
                <a:solidFill>
                  <a:schemeClr val="accent1">
                    <a:lumMod val="75000"/>
                  </a:schemeClr>
                </a:solidFill>
                <a:effectLst/>
                <a:latin typeface="Times New Roman"/>
                <a:ea typeface="Times New Roman"/>
                <a:cs typeface="Times New Roman"/>
              </a:rPr>
              <a:t>Помощь </a:t>
            </a:r>
            <a:r>
              <a:rPr lang="ru-RU" sz="2400" dirty="0">
                <a:solidFill>
                  <a:schemeClr val="accent1">
                    <a:lumMod val="75000"/>
                  </a:schemeClr>
                </a:solidFill>
                <a:effectLst/>
                <a:latin typeface="Times New Roman"/>
                <a:ea typeface="Times New Roman"/>
                <a:cs typeface="Times New Roman"/>
              </a:rPr>
              <a:t>соученикам в понимании и принятии особого ребенка</a:t>
            </a:r>
            <a:r>
              <a:rPr lang="ru-RU" sz="2400" i="1" dirty="0">
                <a:solidFill>
                  <a:schemeClr val="accent1">
                    <a:lumMod val="75000"/>
                  </a:schemeClr>
                </a:solidFill>
                <a:effectLst/>
                <a:latin typeface="Times New Roman"/>
                <a:ea typeface="Times New Roman"/>
                <a:cs typeface="Times New Roman"/>
              </a:rPr>
              <a:t>:</a:t>
            </a:r>
            <a:r>
              <a:rPr lang="ru-RU" sz="2400" dirty="0">
                <a:effectLst/>
                <a:latin typeface="Calibri"/>
                <a:ea typeface="Calibri"/>
                <a:cs typeface="Times New Roman"/>
              </a:rPr>
              <a:t/>
            </a:r>
            <a:br>
              <a:rPr lang="ru-RU" sz="2400" dirty="0">
                <a:effectLst/>
                <a:latin typeface="Calibri"/>
                <a:ea typeface="Calibri"/>
                <a:cs typeface="Times New Roman"/>
              </a:rPr>
            </a:br>
            <a:r>
              <a:rPr lang="ru-RU" sz="2400" dirty="0">
                <a:solidFill>
                  <a:srgbClr val="000000"/>
                </a:solidFill>
                <a:effectLst/>
                <a:latin typeface="Arial"/>
                <a:ea typeface="Times New Roman"/>
                <a:cs typeface="Times New Roman"/>
              </a:rPr>
              <a:t> </a:t>
            </a:r>
            <a:r>
              <a:rPr lang="ru-RU" sz="2400" dirty="0">
                <a:effectLst/>
                <a:latin typeface="Calibri"/>
                <a:ea typeface="Calibri"/>
                <a:cs typeface="Times New Roman"/>
              </a:rPr>
              <a:t/>
            </a:r>
            <a:br>
              <a:rPr lang="ru-RU" sz="2400" dirty="0">
                <a:effectLst/>
                <a:latin typeface="Calibri"/>
                <a:ea typeface="Calibri"/>
                <a:cs typeface="Times New Roman"/>
              </a:rPr>
            </a:br>
            <a:r>
              <a:rPr lang="en-US" sz="2400" i="1" dirty="0" smtClean="0">
                <a:solidFill>
                  <a:schemeClr val="accent1">
                    <a:lumMod val="75000"/>
                  </a:schemeClr>
                </a:solidFill>
                <a:effectLst/>
                <a:latin typeface="Times New Roman"/>
                <a:ea typeface="Times New Roman"/>
                <a:cs typeface="Times New Roman"/>
              </a:rPr>
              <a:t>*</a:t>
            </a:r>
            <a:r>
              <a:rPr lang="en-US" sz="2400" b="0" i="1" dirty="0">
                <a:solidFill>
                  <a:schemeClr val="accent1">
                    <a:lumMod val="75000"/>
                  </a:schemeClr>
                </a:solidFill>
                <a:effectLst/>
                <a:latin typeface="Times New Roman"/>
                <a:ea typeface="Times New Roman"/>
                <a:cs typeface="Times New Roman"/>
              </a:rPr>
              <a:t> </a:t>
            </a:r>
            <a:r>
              <a:rPr lang="ru-RU" sz="2400" b="0" i="1" dirty="0" smtClean="0">
                <a:solidFill>
                  <a:schemeClr val="accent1">
                    <a:lumMod val="75000"/>
                  </a:schemeClr>
                </a:solidFill>
                <a:effectLst/>
                <a:latin typeface="Times New Roman"/>
                <a:ea typeface="Times New Roman"/>
                <a:cs typeface="Times New Roman"/>
              </a:rPr>
              <a:t>Интенсивность </a:t>
            </a:r>
            <a:r>
              <a:rPr lang="ru-RU" sz="2400" b="0" i="1" dirty="0">
                <a:solidFill>
                  <a:schemeClr val="accent1">
                    <a:lumMod val="75000"/>
                  </a:schemeClr>
                </a:solidFill>
                <a:effectLst/>
                <a:latin typeface="Times New Roman"/>
                <a:ea typeface="Times New Roman"/>
                <a:cs typeface="Times New Roman"/>
              </a:rPr>
              <a:t>контактов с другими учащимися  должна быть строго дозированной</a:t>
            </a:r>
            <a:r>
              <a:rPr lang="ru-RU" sz="2400" b="0" i="1" dirty="0" smtClean="0">
                <a:solidFill>
                  <a:schemeClr val="accent1">
                    <a:lumMod val="75000"/>
                  </a:schemeClr>
                </a:solidFill>
                <a:effectLst/>
                <a:latin typeface="Times New Roman"/>
                <a:ea typeface="Times New Roman"/>
                <a:cs typeface="Times New Roman"/>
              </a:rPr>
              <a:t>.</a:t>
            </a:r>
            <a:r>
              <a:rPr lang="en-US" sz="2400" b="0" i="1" dirty="0" smtClean="0">
                <a:solidFill>
                  <a:schemeClr val="accent1">
                    <a:lumMod val="75000"/>
                  </a:schemeClr>
                </a:solidFill>
                <a:effectLst/>
                <a:latin typeface="Times New Roman"/>
                <a:ea typeface="Times New Roman"/>
                <a:cs typeface="Times New Roman"/>
              </a:rPr>
              <a:t/>
            </a:r>
            <a:br>
              <a:rPr lang="en-US" sz="2400" b="0" i="1" dirty="0" smtClean="0">
                <a:solidFill>
                  <a:schemeClr val="accent1">
                    <a:lumMod val="75000"/>
                  </a:schemeClr>
                </a:solidFill>
                <a:effectLst/>
                <a:latin typeface="Times New Roman"/>
                <a:ea typeface="Times New Roman"/>
                <a:cs typeface="Times New Roman"/>
              </a:rPr>
            </a:br>
            <a:r>
              <a:rPr lang="ru-RU" sz="2400" b="0" i="1" dirty="0">
                <a:solidFill>
                  <a:schemeClr val="accent1">
                    <a:lumMod val="75000"/>
                  </a:schemeClr>
                </a:solidFill>
                <a:effectLst/>
                <a:latin typeface="Calibri"/>
                <a:ea typeface="Calibri"/>
                <a:cs typeface="Times New Roman"/>
              </a:rPr>
              <a:t/>
            </a:r>
            <a:br>
              <a:rPr lang="ru-RU" sz="2400" b="0" i="1" dirty="0">
                <a:solidFill>
                  <a:schemeClr val="accent1">
                    <a:lumMod val="75000"/>
                  </a:schemeClr>
                </a:solidFill>
                <a:effectLst/>
                <a:latin typeface="Calibri"/>
                <a:ea typeface="Calibri"/>
                <a:cs typeface="Times New Roman"/>
              </a:rPr>
            </a:br>
            <a:r>
              <a:rPr lang="en-US" sz="2400" b="0" i="1" dirty="0" smtClean="0">
                <a:solidFill>
                  <a:schemeClr val="accent1">
                    <a:lumMod val="75000"/>
                  </a:schemeClr>
                </a:solidFill>
                <a:effectLst/>
                <a:latin typeface="Times New Roman"/>
                <a:ea typeface="Times New Roman"/>
                <a:cs typeface="Times New Roman"/>
              </a:rPr>
              <a:t>* </a:t>
            </a:r>
            <a:r>
              <a:rPr lang="ru-RU" sz="2400" b="0" i="1" dirty="0" smtClean="0">
                <a:solidFill>
                  <a:schemeClr val="accent1">
                    <a:lumMod val="75000"/>
                  </a:schemeClr>
                </a:solidFill>
                <a:effectLst/>
                <a:latin typeface="Times New Roman"/>
                <a:ea typeface="Times New Roman"/>
                <a:cs typeface="Times New Roman"/>
              </a:rPr>
              <a:t>Общение </a:t>
            </a:r>
            <a:r>
              <a:rPr lang="ru-RU" sz="2400" b="0" i="1" dirty="0">
                <a:solidFill>
                  <a:schemeClr val="accent1">
                    <a:lumMod val="75000"/>
                  </a:schemeClr>
                </a:solidFill>
                <a:effectLst/>
                <a:latin typeface="Times New Roman"/>
                <a:ea typeface="Times New Roman"/>
                <a:cs typeface="Times New Roman"/>
              </a:rPr>
              <a:t>с одноклассниками чётко организованным в рамках стереотипа   урока и перемены</a:t>
            </a:r>
            <a:r>
              <a:rPr lang="ru-RU" sz="2400" b="0" i="1" dirty="0" smtClean="0">
                <a:solidFill>
                  <a:schemeClr val="accent1">
                    <a:lumMod val="75000"/>
                  </a:schemeClr>
                </a:solidFill>
                <a:effectLst/>
                <a:latin typeface="Times New Roman"/>
                <a:ea typeface="Times New Roman"/>
                <a:cs typeface="Times New Roman"/>
              </a:rPr>
              <a:t>.</a:t>
            </a:r>
            <a:r>
              <a:rPr lang="en-US" sz="2400" b="0" i="1" dirty="0" smtClean="0">
                <a:solidFill>
                  <a:schemeClr val="accent1">
                    <a:lumMod val="75000"/>
                  </a:schemeClr>
                </a:solidFill>
                <a:effectLst/>
                <a:latin typeface="Times New Roman"/>
                <a:ea typeface="Times New Roman"/>
                <a:cs typeface="Times New Roman"/>
              </a:rPr>
              <a:t/>
            </a:r>
            <a:br>
              <a:rPr lang="en-US" sz="2400" b="0" i="1" dirty="0" smtClean="0">
                <a:solidFill>
                  <a:schemeClr val="accent1">
                    <a:lumMod val="75000"/>
                  </a:schemeClr>
                </a:solidFill>
                <a:effectLst/>
                <a:latin typeface="Times New Roman"/>
                <a:ea typeface="Times New Roman"/>
                <a:cs typeface="Times New Roman"/>
              </a:rPr>
            </a:br>
            <a:r>
              <a:rPr lang="ru-RU" sz="2400" b="0" i="1" dirty="0">
                <a:solidFill>
                  <a:schemeClr val="accent1">
                    <a:lumMod val="75000"/>
                  </a:schemeClr>
                </a:solidFill>
                <a:effectLst/>
                <a:latin typeface="Calibri"/>
                <a:ea typeface="Calibri"/>
                <a:cs typeface="Times New Roman"/>
              </a:rPr>
              <a:t/>
            </a:r>
            <a:br>
              <a:rPr lang="ru-RU" sz="2400" b="0" i="1" dirty="0">
                <a:solidFill>
                  <a:schemeClr val="accent1">
                    <a:lumMod val="75000"/>
                  </a:schemeClr>
                </a:solidFill>
                <a:effectLst/>
                <a:latin typeface="Calibri"/>
                <a:ea typeface="Calibri"/>
                <a:cs typeface="Times New Roman"/>
              </a:rPr>
            </a:br>
            <a:r>
              <a:rPr lang="en-US" sz="2400" b="0" i="1" dirty="0" smtClean="0">
                <a:solidFill>
                  <a:schemeClr val="accent1">
                    <a:lumMod val="75000"/>
                  </a:schemeClr>
                </a:solidFill>
                <a:effectLst/>
                <a:latin typeface="Times New Roman"/>
                <a:ea typeface="Times New Roman"/>
                <a:cs typeface="Times New Roman"/>
              </a:rPr>
              <a:t>* </a:t>
            </a:r>
            <a:r>
              <a:rPr lang="ru-RU" sz="2400" b="0" i="1" dirty="0" smtClean="0">
                <a:solidFill>
                  <a:schemeClr val="accent1">
                    <a:lumMod val="75000"/>
                  </a:schemeClr>
                </a:solidFill>
                <a:effectLst/>
                <a:latin typeface="Times New Roman"/>
                <a:ea typeface="Times New Roman"/>
                <a:cs typeface="Times New Roman"/>
              </a:rPr>
              <a:t>Не </a:t>
            </a:r>
            <a:r>
              <a:rPr lang="ru-RU" sz="2400" b="0" i="1" dirty="0">
                <a:solidFill>
                  <a:schemeClr val="accent1">
                    <a:lumMod val="75000"/>
                  </a:schemeClr>
                </a:solidFill>
                <a:effectLst/>
                <a:latin typeface="Times New Roman"/>
                <a:ea typeface="Times New Roman"/>
                <a:cs typeface="Times New Roman"/>
              </a:rPr>
              <a:t>допускать возникновения стойких конфликтов</a:t>
            </a:r>
            <a:r>
              <a:rPr lang="ru-RU" sz="2400" b="0" i="1" dirty="0" smtClean="0">
                <a:solidFill>
                  <a:schemeClr val="accent1">
                    <a:lumMod val="75000"/>
                  </a:schemeClr>
                </a:solidFill>
                <a:effectLst/>
                <a:latin typeface="Times New Roman"/>
                <a:ea typeface="Times New Roman"/>
                <a:cs typeface="Times New Roman"/>
              </a:rPr>
              <a:t>.</a:t>
            </a:r>
            <a:r>
              <a:rPr lang="en-US" sz="2400" b="0" i="1" dirty="0" smtClean="0">
                <a:solidFill>
                  <a:schemeClr val="accent1">
                    <a:lumMod val="75000"/>
                  </a:schemeClr>
                </a:solidFill>
                <a:effectLst/>
                <a:latin typeface="Times New Roman"/>
                <a:ea typeface="Times New Roman"/>
                <a:cs typeface="Times New Roman"/>
              </a:rPr>
              <a:t/>
            </a:r>
            <a:br>
              <a:rPr lang="en-US" sz="2400" b="0" i="1" dirty="0" smtClean="0">
                <a:solidFill>
                  <a:schemeClr val="accent1">
                    <a:lumMod val="75000"/>
                  </a:schemeClr>
                </a:solidFill>
                <a:effectLst/>
                <a:latin typeface="Times New Roman"/>
                <a:ea typeface="Times New Roman"/>
                <a:cs typeface="Times New Roman"/>
              </a:rPr>
            </a:br>
            <a:r>
              <a:rPr lang="ru-RU" sz="2400" b="0" i="1" dirty="0">
                <a:solidFill>
                  <a:schemeClr val="accent1">
                    <a:lumMod val="75000"/>
                  </a:schemeClr>
                </a:solidFill>
                <a:effectLst/>
                <a:latin typeface="Calibri"/>
                <a:ea typeface="Calibri"/>
                <a:cs typeface="Times New Roman"/>
              </a:rPr>
              <a:t/>
            </a:r>
            <a:br>
              <a:rPr lang="ru-RU" sz="2400" b="0" i="1" dirty="0">
                <a:solidFill>
                  <a:schemeClr val="accent1">
                    <a:lumMod val="75000"/>
                  </a:schemeClr>
                </a:solidFill>
                <a:effectLst/>
                <a:latin typeface="Calibri"/>
                <a:ea typeface="Calibri"/>
                <a:cs typeface="Times New Roman"/>
              </a:rPr>
            </a:br>
            <a:r>
              <a:rPr lang="en-US" sz="2400" b="0" i="1" dirty="0" smtClean="0">
                <a:solidFill>
                  <a:schemeClr val="accent1">
                    <a:lumMod val="75000"/>
                  </a:schemeClr>
                </a:solidFill>
                <a:effectLst/>
                <a:latin typeface="Times New Roman"/>
                <a:ea typeface="Times New Roman"/>
                <a:cs typeface="Times New Roman"/>
              </a:rPr>
              <a:t>* </a:t>
            </a:r>
            <a:r>
              <a:rPr lang="ru-RU" sz="2400" b="0" i="1" dirty="0" smtClean="0">
                <a:solidFill>
                  <a:schemeClr val="accent1">
                    <a:lumMod val="75000"/>
                  </a:schemeClr>
                </a:solidFill>
                <a:effectLst/>
                <a:latin typeface="Times New Roman"/>
                <a:ea typeface="Times New Roman"/>
                <a:cs typeface="Times New Roman"/>
              </a:rPr>
              <a:t>Попытаться </a:t>
            </a:r>
            <a:r>
              <a:rPr lang="ru-RU" sz="2400" b="0" i="1" dirty="0">
                <a:solidFill>
                  <a:schemeClr val="accent1">
                    <a:lumMod val="75000"/>
                  </a:schemeClr>
                </a:solidFill>
                <a:effectLst/>
                <a:latin typeface="Times New Roman"/>
                <a:ea typeface="Times New Roman"/>
                <a:cs typeface="Times New Roman"/>
              </a:rPr>
              <a:t>сформировать идеальные образы друг друга</a:t>
            </a:r>
            <a:r>
              <a:rPr lang="ru-RU" sz="2400" b="0" i="1" dirty="0" smtClean="0">
                <a:solidFill>
                  <a:schemeClr val="accent1">
                    <a:lumMod val="75000"/>
                  </a:schemeClr>
                </a:solidFill>
                <a:effectLst/>
                <a:latin typeface="Times New Roman"/>
                <a:ea typeface="Times New Roman"/>
                <a:cs typeface="Times New Roman"/>
              </a:rPr>
              <a:t>.</a:t>
            </a:r>
            <a:r>
              <a:rPr lang="en-US" sz="2400" b="0" i="1" dirty="0" smtClean="0">
                <a:solidFill>
                  <a:schemeClr val="accent1">
                    <a:lumMod val="75000"/>
                  </a:schemeClr>
                </a:solidFill>
                <a:effectLst/>
                <a:latin typeface="Times New Roman"/>
                <a:ea typeface="Times New Roman"/>
                <a:cs typeface="Times New Roman"/>
              </a:rPr>
              <a:t/>
            </a:r>
            <a:br>
              <a:rPr lang="en-US" sz="2400" b="0" i="1" dirty="0" smtClean="0">
                <a:solidFill>
                  <a:schemeClr val="accent1">
                    <a:lumMod val="75000"/>
                  </a:schemeClr>
                </a:solidFill>
                <a:effectLst/>
                <a:latin typeface="Times New Roman"/>
                <a:ea typeface="Times New Roman"/>
                <a:cs typeface="Times New Roman"/>
              </a:rPr>
            </a:br>
            <a:r>
              <a:rPr lang="ru-RU" sz="2400" b="0" i="1" dirty="0">
                <a:solidFill>
                  <a:schemeClr val="accent1">
                    <a:lumMod val="75000"/>
                  </a:schemeClr>
                </a:solidFill>
                <a:effectLst/>
                <a:latin typeface="Calibri"/>
                <a:ea typeface="Calibri"/>
                <a:cs typeface="Times New Roman"/>
              </a:rPr>
              <a:t/>
            </a:r>
            <a:br>
              <a:rPr lang="ru-RU" sz="2400" b="0" i="1" dirty="0">
                <a:solidFill>
                  <a:schemeClr val="accent1">
                    <a:lumMod val="75000"/>
                  </a:schemeClr>
                </a:solidFill>
                <a:effectLst/>
                <a:latin typeface="Calibri"/>
                <a:ea typeface="Calibri"/>
                <a:cs typeface="Times New Roman"/>
              </a:rPr>
            </a:br>
            <a:r>
              <a:rPr lang="en-US" sz="2400" b="0" i="1" dirty="0" smtClean="0">
                <a:solidFill>
                  <a:schemeClr val="accent1">
                    <a:lumMod val="75000"/>
                  </a:schemeClr>
                </a:solidFill>
                <a:effectLst/>
                <a:latin typeface="Times New Roman"/>
                <a:ea typeface="Times New Roman"/>
                <a:cs typeface="Times New Roman"/>
              </a:rPr>
              <a:t>*</a:t>
            </a:r>
            <a:r>
              <a:rPr lang="en-US" sz="2400" b="0" i="1" dirty="0">
                <a:solidFill>
                  <a:schemeClr val="accent1">
                    <a:lumMod val="75000"/>
                  </a:schemeClr>
                </a:solidFill>
                <a:effectLst/>
                <a:latin typeface="Times New Roman"/>
                <a:ea typeface="Times New Roman"/>
                <a:cs typeface="Times New Roman"/>
              </a:rPr>
              <a:t> </a:t>
            </a:r>
            <a:r>
              <a:rPr lang="ru-RU" sz="2400" b="0" i="1" dirty="0" smtClean="0">
                <a:solidFill>
                  <a:schemeClr val="accent1">
                    <a:lumMod val="75000"/>
                  </a:schemeClr>
                </a:solidFill>
                <a:effectLst/>
                <a:latin typeface="Times New Roman"/>
                <a:ea typeface="Times New Roman"/>
                <a:cs typeface="Times New Roman"/>
              </a:rPr>
              <a:t>Идеальные </a:t>
            </a:r>
            <a:r>
              <a:rPr lang="ru-RU" sz="2400" b="0" i="1" dirty="0">
                <a:solidFill>
                  <a:schemeClr val="accent1">
                    <a:lumMod val="75000"/>
                  </a:schemeClr>
                </a:solidFill>
                <a:effectLst/>
                <a:latin typeface="Times New Roman"/>
                <a:ea typeface="Times New Roman"/>
                <a:cs typeface="Times New Roman"/>
              </a:rPr>
              <a:t>образы должны постепенно индивидуализироваться и    конкретизироваться.</a:t>
            </a:r>
            <a:r>
              <a:rPr lang="ru-RU" sz="2400" b="0" i="1" dirty="0">
                <a:solidFill>
                  <a:schemeClr val="accent1">
                    <a:lumMod val="75000"/>
                  </a:schemeClr>
                </a:solidFill>
                <a:effectLst/>
                <a:latin typeface="Calibri"/>
                <a:ea typeface="Calibri"/>
                <a:cs typeface="Times New Roman"/>
              </a:rPr>
              <a:t/>
            </a:r>
            <a:br>
              <a:rPr lang="ru-RU" sz="2400" b="0" i="1" dirty="0">
                <a:solidFill>
                  <a:schemeClr val="accent1">
                    <a:lumMod val="75000"/>
                  </a:schemeClr>
                </a:solidFill>
                <a:effectLst/>
                <a:latin typeface="Calibri"/>
                <a:ea typeface="Calibri"/>
                <a:cs typeface="Times New Roman"/>
              </a:rPr>
            </a:br>
            <a:endParaRPr lang="ru-RU" sz="2400" b="0" i="1" dirty="0">
              <a:solidFill>
                <a:schemeClr val="accent1">
                  <a:lumMod val="75000"/>
                </a:schemeClr>
              </a:solidFill>
            </a:endParaRPr>
          </a:p>
        </p:txBody>
      </p:sp>
      <p:pic>
        <p:nvPicPr>
          <p:cNvPr id="4" name="Рисунок 3" descr="https://avatars.dzeninfra.ru/get-zen_doc/4219899/pub_60674ef96d990144cea88f5e_6067504d741adc251d1e765a/scale_12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835" y="5599513"/>
            <a:ext cx="1447165" cy="1254125"/>
          </a:xfrm>
          <a:prstGeom prst="rect">
            <a:avLst/>
          </a:prstGeom>
          <a:noFill/>
          <a:ln>
            <a:noFill/>
          </a:ln>
        </p:spPr>
      </p:pic>
    </p:spTree>
    <p:extLst>
      <p:ext uri="{BB962C8B-B14F-4D97-AF65-F5344CB8AC3E}">
        <p14:creationId xmlns:p14="http://schemas.microsoft.com/office/powerpoint/2010/main" val="874302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r>
              <a:rPr lang="ru-RU" sz="2800" dirty="0">
                <a:solidFill>
                  <a:schemeClr val="accent1">
                    <a:lumMod val="75000"/>
                  </a:schemeClr>
                </a:solidFill>
                <a:effectLst/>
                <a:latin typeface="Times New Roman"/>
                <a:ea typeface="Times New Roman"/>
              </a:rPr>
              <a:t>О</a:t>
            </a:r>
            <a:r>
              <a:rPr lang="ru-RU" sz="2800" dirty="0" smtClean="0">
                <a:solidFill>
                  <a:schemeClr val="accent1">
                    <a:lumMod val="75000"/>
                  </a:schemeClr>
                </a:solidFill>
                <a:effectLst/>
                <a:latin typeface="Times New Roman"/>
                <a:ea typeface="Times New Roman"/>
              </a:rPr>
              <a:t>бучение </a:t>
            </a:r>
            <a:r>
              <a:rPr lang="ru-RU" sz="2800" dirty="0">
                <a:solidFill>
                  <a:schemeClr val="accent1">
                    <a:lumMod val="75000"/>
                  </a:schemeClr>
                </a:solidFill>
                <a:effectLst/>
                <a:latin typeface="Times New Roman"/>
                <a:ea typeface="Times New Roman"/>
              </a:rPr>
              <a:t>в  классе начинается с трудностей</a:t>
            </a:r>
            <a:r>
              <a:rPr lang="ru-RU" sz="2800" dirty="0" smtClean="0">
                <a:solidFill>
                  <a:schemeClr val="accent1">
                    <a:lumMod val="75000"/>
                  </a:schemeClr>
                </a:solidFill>
                <a:effectLst/>
                <a:latin typeface="Times New Roman"/>
                <a:ea typeface="Times New Roman"/>
              </a:rPr>
              <a:t>.</a:t>
            </a:r>
            <a:r>
              <a:rPr lang="ru-RU" sz="2800" dirty="0">
                <a:solidFill>
                  <a:schemeClr val="accent1">
                    <a:lumMod val="75000"/>
                  </a:schemeClr>
                </a:solidFill>
                <a:effectLst/>
                <a:latin typeface="Times New Roman"/>
                <a:ea typeface="Times New Roman"/>
              </a:rPr>
              <a:t/>
            </a:r>
            <a:br>
              <a:rPr lang="ru-RU" sz="2800" dirty="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a:r>
            <a:br>
              <a:rPr lang="ru-RU" sz="2200" b="0" dirty="0" smtClean="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Ребенок-</a:t>
            </a:r>
            <a:r>
              <a:rPr lang="ru-RU" sz="2200" b="0" dirty="0" err="1" smtClean="0">
                <a:solidFill>
                  <a:schemeClr val="accent1">
                    <a:lumMod val="75000"/>
                  </a:schemeClr>
                </a:solidFill>
                <a:effectLst/>
                <a:latin typeface="Times New Roman"/>
                <a:ea typeface="Times New Roman"/>
              </a:rPr>
              <a:t>аутист</a:t>
            </a:r>
            <a:r>
              <a:rPr lang="ru-RU" sz="2200" b="0" dirty="0" smtClean="0">
                <a:solidFill>
                  <a:schemeClr val="accent1">
                    <a:lumMod val="75000"/>
                  </a:schemeClr>
                </a:solidFill>
                <a:effectLst/>
                <a:latin typeface="Times New Roman"/>
                <a:ea typeface="Times New Roman"/>
              </a:rPr>
              <a:t> </a:t>
            </a:r>
            <a:r>
              <a:rPr lang="ru-RU" sz="2200" b="0" dirty="0">
                <a:solidFill>
                  <a:schemeClr val="accent1">
                    <a:lumMod val="75000"/>
                  </a:schemeClr>
                </a:solidFill>
                <a:effectLst/>
                <a:latin typeface="Times New Roman"/>
                <a:ea typeface="Times New Roman"/>
              </a:rPr>
              <a:t>  физически не выдерживает 40 минут урока за партой. Такой ребёнок может вести  себя как маленький,  ходить по классу во время урока, заниматься своими играми</a:t>
            </a:r>
            <a:r>
              <a:rPr lang="ru-RU" sz="2200" b="0" dirty="0" smtClean="0">
                <a:solidFill>
                  <a:schemeClr val="accent1">
                    <a:lumMod val="75000"/>
                  </a:schemeClr>
                </a:solidFill>
                <a:effectLst/>
                <a:latin typeface="Times New Roman"/>
                <a:ea typeface="Times New Roman"/>
              </a:rPr>
              <a:t>.</a:t>
            </a:r>
            <a:br>
              <a:rPr lang="ru-RU" sz="2200" b="0" dirty="0" smtClean="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a:r>
            <a:br>
              <a:rPr lang="ru-RU" sz="2200" b="0" dirty="0" smtClean="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Во время урока он  постоянно  нуждается в помощи учителя. Ребенок на первых порах может не выполнять инструкции, не  реагировать на устное обращение,  как бы не видеть и не слышать  учителя.</a:t>
            </a:r>
            <a:br>
              <a:rPr lang="ru-RU" sz="2200" b="0" dirty="0" smtClean="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a:r>
            <a:br>
              <a:rPr lang="ru-RU" sz="2200" b="0" dirty="0" smtClean="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Боязнь </a:t>
            </a:r>
            <a:r>
              <a:rPr lang="ru-RU" sz="2200" b="0" dirty="0">
                <a:solidFill>
                  <a:schemeClr val="accent1">
                    <a:lumMod val="75000"/>
                  </a:schemeClr>
                </a:solidFill>
                <a:effectLst/>
                <a:latin typeface="Times New Roman"/>
                <a:ea typeface="Times New Roman"/>
              </a:rPr>
              <a:t>заходить в новое помещение.  Трудности  обучения усугубляются новизной самой  </a:t>
            </a:r>
            <a:r>
              <a:rPr lang="ru-RU" sz="2200" b="0" dirty="0" err="1">
                <a:solidFill>
                  <a:schemeClr val="accent1">
                    <a:lumMod val="75000"/>
                  </a:schemeClr>
                </a:solidFill>
                <a:effectLst/>
                <a:latin typeface="Times New Roman"/>
                <a:ea typeface="Times New Roman"/>
              </a:rPr>
              <a:t>школьньной</a:t>
            </a:r>
            <a:r>
              <a:rPr lang="ru-RU" sz="2200" b="0" dirty="0">
                <a:solidFill>
                  <a:schemeClr val="accent1">
                    <a:lumMod val="75000"/>
                  </a:schemeClr>
                </a:solidFill>
                <a:effectLst/>
                <a:latin typeface="Times New Roman"/>
                <a:ea typeface="Times New Roman"/>
              </a:rPr>
              <a:t>  ситуацией, все необычное как известно является для такого ребенка очень сильным стрессовым фактором</a:t>
            </a:r>
            <a:r>
              <a:rPr lang="ru-RU" sz="2200" b="0" dirty="0" smtClean="0">
                <a:solidFill>
                  <a:schemeClr val="accent1">
                    <a:lumMod val="75000"/>
                  </a:schemeClr>
                </a:solidFill>
                <a:effectLst/>
                <a:latin typeface="Times New Roman"/>
                <a:ea typeface="Times New Roman"/>
              </a:rPr>
              <a:t>.</a:t>
            </a:r>
            <a:br>
              <a:rPr lang="ru-RU" sz="2200" b="0" dirty="0" smtClean="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a:r>
            <a:br>
              <a:rPr lang="ru-RU" sz="2200" b="0" dirty="0" smtClean="0">
                <a:solidFill>
                  <a:schemeClr val="accent1">
                    <a:lumMod val="75000"/>
                  </a:schemeClr>
                </a:solidFill>
                <a:effectLst/>
                <a:latin typeface="Times New Roman"/>
                <a:ea typeface="Times New Roman"/>
              </a:rPr>
            </a:br>
            <a:r>
              <a:rPr lang="ru-RU" sz="2200" b="0" dirty="0" smtClean="0">
                <a:solidFill>
                  <a:schemeClr val="accent1">
                    <a:lumMod val="75000"/>
                  </a:schemeClr>
                </a:solidFill>
                <a:effectLst/>
                <a:latin typeface="Times New Roman"/>
                <a:ea typeface="Times New Roman"/>
              </a:rPr>
              <a:t>* Не </a:t>
            </a:r>
            <a:r>
              <a:rPr lang="ru-RU" sz="2200" b="0" dirty="0">
                <a:solidFill>
                  <a:schemeClr val="accent1">
                    <a:lumMod val="75000"/>
                  </a:schemeClr>
                </a:solidFill>
                <a:effectLst/>
                <a:latin typeface="Times New Roman"/>
                <a:ea typeface="Times New Roman"/>
              </a:rPr>
              <a:t>умеет контактировать с одноклассниками. Ребенку-</a:t>
            </a:r>
            <a:r>
              <a:rPr lang="ru-RU" sz="2200" b="0" dirty="0" err="1">
                <a:solidFill>
                  <a:schemeClr val="accent1">
                    <a:lumMod val="75000"/>
                  </a:schemeClr>
                </a:solidFill>
                <a:effectLst/>
                <a:latin typeface="Times New Roman"/>
                <a:ea typeface="Times New Roman"/>
              </a:rPr>
              <a:t>аутисту</a:t>
            </a:r>
            <a:r>
              <a:rPr lang="ru-RU" sz="2200" b="0" dirty="0">
                <a:solidFill>
                  <a:schemeClr val="accent1">
                    <a:lumMod val="75000"/>
                  </a:schemeClr>
                </a:solidFill>
                <a:effectLst/>
                <a:latin typeface="Times New Roman"/>
                <a:ea typeface="Times New Roman"/>
              </a:rPr>
              <a:t>  будет легче адаптироваться,  особенно в начале обучения, если в классе царит благожелательная и спокойная атмосфера.</a:t>
            </a:r>
            <a:endParaRPr lang="ru-RU" sz="2200" b="0" dirty="0">
              <a:solidFill>
                <a:schemeClr val="accent1">
                  <a:lumMod val="75000"/>
                </a:schemeClr>
              </a:solidFill>
            </a:endParaRPr>
          </a:p>
        </p:txBody>
      </p:sp>
      <p:pic>
        <p:nvPicPr>
          <p:cNvPr id="4" name="Рисунок 3" descr="https://avatars.dzeninfra.ru/get-zen_doc/4219899/pub_60674ef96d990144cea88f5e_6067504d741adc251d1e765a/scale_12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6347" y="5877272"/>
            <a:ext cx="1267653" cy="980728"/>
          </a:xfrm>
          <a:prstGeom prst="rect">
            <a:avLst/>
          </a:prstGeom>
          <a:noFill/>
          <a:ln>
            <a:noFill/>
          </a:ln>
        </p:spPr>
      </p:pic>
    </p:spTree>
    <p:extLst>
      <p:ext uri="{BB962C8B-B14F-4D97-AF65-F5344CB8AC3E}">
        <p14:creationId xmlns:p14="http://schemas.microsoft.com/office/powerpoint/2010/main" val="3702330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marR="226060" indent="0" algn="ctr">
              <a:lnSpc>
                <a:spcPct val="115000"/>
              </a:lnSpc>
              <a:spcAft>
                <a:spcPts val="0"/>
              </a:spcAft>
              <a:buNone/>
            </a:pPr>
            <a:r>
              <a:rPr lang="ru-RU" sz="2400" dirty="0" smtClean="0">
                <a:solidFill>
                  <a:schemeClr val="accent1">
                    <a:lumMod val="75000"/>
                  </a:schemeClr>
                </a:solidFill>
                <a:effectLst/>
                <a:latin typeface="Times New Roman"/>
                <a:ea typeface="Times New Roman"/>
                <a:cs typeface="Times New Roman"/>
              </a:rPr>
              <a:t> </a:t>
            </a:r>
            <a:r>
              <a:rPr lang="ru-RU" sz="2400" dirty="0">
                <a:solidFill>
                  <a:schemeClr val="accent1">
                    <a:lumMod val="75000"/>
                  </a:schemeClr>
                </a:solidFill>
                <a:effectLst/>
                <a:latin typeface="Times New Roman"/>
                <a:ea typeface="Times New Roman"/>
                <a:cs typeface="Times New Roman"/>
              </a:rPr>
              <a:t> Все  это безусловно осложняет жизнь класса,  но важно помнить ,что аутичный  ребенок только начинает подражать детям, это его первые  попытки  стать похожим на других.  Если он  не пройдет их,  трудно ждать, что в дальнейшем он начнет следовать правильным образцам поведения.</a:t>
            </a:r>
            <a:r>
              <a:rPr lang="ru-RU" sz="2400" dirty="0">
                <a:solidFill>
                  <a:schemeClr val="accent1">
                    <a:lumMod val="75000"/>
                  </a:schemeClr>
                </a:solidFill>
                <a:effectLst/>
                <a:latin typeface="Calibri"/>
                <a:ea typeface="Calibri"/>
                <a:cs typeface="Times New Roman"/>
              </a:rPr>
              <a:t/>
            </a:r>
            <a:br>
              <a:rPr lang="ru-RU" sz="2400" dirty="0">
                <a:solidFill>
                  <a:schemeClr val="accent1">
                    <a:lumMod val="75000"/>
                  </a:schemeClr>
                </a:solidFill>
                <a:effectLst/>
                <a:latin typeface="Calibri"/>
                <a:ea typeface="Calibri"/>
                <a:cs typeface="Times New Roman"/>
              </a:rPr>
            </a:br>
            <a:r>
              <a:rPr lang="ru-RU" sz="2400" dirty="0" smtClean="0">
                <a:solidFill>
                  <a:schemeClr val="accent1">
                    <a:lumMod val="75000"/>
                  </a:schemeClr>
                </a:solidFill>
                <a:effectLst/>
                <a:latin typeface="Times New Roman"/>
                <a:ea typeface="Times New Roman"/>
              </a:rPr>
              <a:t>Справиться </a:t>
            </a:r>
            <a:r>
              <a:rPr lang="ru-RU" sz="2400" dirty="0">
                <a:solidFill>
                  <a:schemeClr val="accent1">
                    <a:lumMod val="75000"/>
                  </a:schemeClr>
                </a:solidFill>
                <a:effectLst/>
                <a:latin typeface="Times New Roman"/>
                <a:ea typeface="Times New Roman"/>
              </a:rPr>
              <a:t>с </a:t>
            </a:r>
            <a:r>
              <a:rPr lang="ru-RU" sz="2400" dirty="0" smtClean="0">
                <a:solidFill>
                  <a:schemeClr val="accent1">
                    <a:lumMod val="75000"/>
                  </a:schemeClr>
                </a:solidFill>
                <a:effectLst/>
                <a:latin typeface="Times New Roman"/>
                <a:ea typeface="Times New Roman"/>
              </a:rPr>
              <a:t>трудностями  </a:t>
            </a:r>
            <a:r>
              <a:rPr lang="ru-RU" sz="2400" dirty="0">
                <a:solidFill>
                  <a:schemeClr val="accent1">
                    <a:lumMod val="75000"/>
                  </a:schemeClr>
                </a:solidFill>
                <a:effectLst/>
                <a:latin typeface="Times New Roman"/>
                <a:ea typeface="Times New Roman"/>
              </a:rPr>
              <a:t>можно, только дав реальный опыт обучения  ребёнку-</a:t>
            </a:r>
            <a:r>
              <a:rPr lang="ru-RU" sz="2400" dirty="0" err="1">
                <a:solidFill>
                  <a:schemeClr val="accent1">
                    <a:lumMod val="75000"/>
                  </a:schemeClr>
                </a:solidFill>
                <a:effectLst/>
                <a:latin typeface="Times New Roman"/>
                <a:ea typeface="Times New Roman"/>
              </a:rPr>
              <a:t>аутисту</a:t>
            </a:r>
            <a:r>
              <a:rPr lang="ru-RU" sz="2400" dirty="0">
                <a:solidFill>
                  <a:schemeClr val="accent1">
                    <a:lumMod val="75000"/>
                  </a:schemeClr>
                </a:solidFill>
                <a:effectLst/>
                <a:latin typeface="Times New Roman"/>
                <a:ea typeface="Times New Roman"/>
              </a:rPr>
              <a:t> вместе с другими детьми. Другого пути нет, никакая индивидуальная работа не может заменить подобный опыт. </a:t>
            </a:r>
            <a:r>
              <a:rPr lang="ru-RU" sz="2400" dirty="0" smtClean="0">
                <a:solidFill>
                  <a:schemeClr val="accent1">
                    <a:lumMod val="75000"/>
                  </a:schemeClr>
                </a:solidFill>
                <a:effectLst/>
                <a:latin typeface="Times New Roman"/>
                <a:ea typeface="Times New Roman"/>
              </a:rPr>
              <a:t/>
            </a:r>
            <a:br>
              <a:rPr lang="ru-RU" sz="2400" dirty="0" smtClean="0">
                <a:solidFill>
                  <a:schemeClr val="accent1">
                    <a:lumMod val="75000"/>
                  </a:schemeClr>
                </a:solidFill>
                <a:effectLst/>
                <a:latin typeface="Times New Roman"/>
                <a:ea typeface="Times New Roman"/>
              </a:rPr>
            </a:br>
            <a:r>
              <a:rPr lang="ru-RU" sz="2400" dirty="0">
                <a:solidFill>
                  <a:srgbClr val="000000"/>
                </a:solidFill>
                <a:effectLst/>
                <a:latin typeface="Times New Roman"/>
                <a:ea typeface="Times New Roman"/>
              </a:rPr>
              <a:t> </a:t>
            </a:r>
            <a:r>
              <a:rPr lang="ru-RU" sz="2400" dirty="0" smtClean="0">
                <a:solidFill>
                  <a:schemeClr val="accent1">
                    <a:lumMod val="75000"/>
                  </a:schemeClr>
                </a:solidFill>
              </a:rPr>
              <a:t/>
            </a:r>
            <a:br>
              <a:rPr lang="ru-RU" sz="2400" dirty="0" smtClean="0">
                <a:solidFill>
                  <a:schemeClr val="accent1">
                    <a:lumMod val="75000"/>
                  </a:schemeClr>
                </a:solidFill>
              </a:rPr>
            </a:br>
            <a:r>
              <a:rPr lang="ru-RU" sz="2400" dirty="0">
                <a:effectLst/>
                <a:latin typeface="Times New Roman"/>
                <a:ea typeface="Times New Roman"/>
              </a:rPr>
              <a:t/>
            </a:r>
            <a:br>
              <a:rPr lang="ru-RU" sz="2400" dirty="0">
                <a:effectLst/>
                <a:latin typeface="Times New Roman"/>
                <a:ea typeface="Times New Roman"/>
              </a:rPr>
            </a:br>
            <a:r>
              <a:rPr lang="ru-RU" sz="2400" dirty="0">
                <a:solidFill>
                  <a:schemeClr val="accent5">
                    <a:lumMod val="75000"/>
                  </a:schemeClr>
                </a:solidFill>
              </a:rPr>
              <a:t/>
            </a:r>
            <a:br>
              <a:rPr lang="ru-RU" sz="2400" dirty="0">
                <a:solidFill>
                  <a:schemeClr val="accent5">
                    <a:lumMod val="75000"/>
                  </a:schemeClr>
                </a:solidFill>
              </a:rPr>
            </a:br>
            <a:r>
              <a:rPr lang="ru-RU" sz="2000" dirty="0">
                <a:solidFill>
                  <a:schemeClr val="accent5">
                    <a:lumMod val="75000"/>
                  </a:schemeClr>
                </a:solidFill>
              </a:rPr>
              <a:t/>
            </a:r>
            <a:br>
              <a:rPr lang="ru-RU" sz="2000" dirty="0">
                <a:solidFill>
                  <a:schemeClr val="accent5">
                    <a:lumMod val="75000"/>
                  </a:schemeClr>
                </a:solidFill>
              </a:rPr>
            </a:br>
            <a:r>
              <a:rPr lang="ru-RU" sz="3200" dirty="0">
                <a:solidFill>
                  <a:schemeClr val="accent5">
                    <a:lumMod val="75000"/>
                  </a:schemeClr>
                </a:solidFill>
              </a:rPr>
              <a:t>        </a:t>
            </a:r>
            <a:r>
              <a:rPr lang="ru-RU" sz="3200" dirty="0">
                <a:solidFill>
                  <a:srgbClr val="FF8021">
                    <a:lumMod val="75000"/>
                  </a:srgbClr>
                </a:solidFill>
              </a:rPr>
              <a:t/>
            </a:r>
            <a:br>
              <a:rPr lang="ru-RU" sz="3200" dirty="0">
                <a:solidFill>
                  <a:srgbClr val="FF8021">
                    <a:lumMod val="75000"/>
                  </a:srgbClr>
                </a:solidFill>
              </a:rPr>
            </a:br>
            <a:r>
              <a:rPr lang="ru-RU" sz="3200" dirty="0">
                <a:solidFill>
                  <a:srgbClr val="FF8021">
                    <a:lumMod val="75000"/>
                  </a:srgbClr>
                </a:solidFill>
              </a:rPr>
              <a:t/>
            </a:r>
            <a:br>
              <a:rPr lang="ru-RU" sz="3200" dirty="0">
                <a:solidFill>
                  <a:srgbClr val="FF8021">
                    <a:lumMod val="75000"/>
                  </a:srgbClr>
                </a:solidFill>
              </a:rPr>
            </a:br>
            <a:r>
              <a:rPr lang="ru-RU" sz="3200" dirty="0">
                <a:solidFill>
                  <a:srgbClr val="FF8021">
                    <a:lumMod val="75000"/>
                  </a:srgbClr>
                </a:solidFill>
              </a:rPr>
              <a:t/>
            </a:r>
            <a:br>
              <a:rPr lang="ru-RU" sz="3200" dirty="0">
                <a:solidFill>
                  <a:srgbClr val="FF8021">
                    <a:lumMod val="75000"/>
                  </a:srgbClr>
                </a:solidFill>
              </a:rPr>
            </a:br>
            <a:r>
              <a:rPr lang="ru-RU" sz="3200" dirty="0">
                <a:solidFill>
                  <a:srgbClr val="FF8021">
                    <a:lumMod val="75000"/>
                  </a:srgbClr>
                </a:solidFill>
              </a:rPr>
              <a:t/>
            </a:r>
            <a:br>
              <a:rPr lang="ru-RU" sz="3200" dirty="0">
                <a:solidFill>
                  <a:srgbClr val="FF8021">
                    <a:lumMod val="75000"/>
                  </a:srgbClr>
                </a:solidFill>
              </a:rPr>
            </a:br>
            <a:r>
              <a:rPr lang="ru-RU" sz="3200" dirty="0">
                <a:solidFill>
                  <a:srgbClr val="FF8021">
                    <a:lumMod val="75000"/>
                  </a:srgbClr>
                </a:solidFill>
              </a:rPr>
              <a:t>         </a:t>
            </a:r>
            <a:endParaRPr lang="ru-RU" sz="3200" i="1" dirty="0">
              <a:solidFill>
                <a:schemeClr val="bg2">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789" y="4293096"/>
            <a:ext cx="484663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917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1" y="0"/>
            <a:ext cx="9180512" cy="6858000"/>
          </a:xfrm>
        </p:spPr>
        <p:txBody>
          <a:bodyPr/>
          <a:lstStyle/>
          <a:p>
            <a:endParaRPr lang="ru-RU" dirty="0"/>
          </a:p>
        </p:txBody>
      </p:sp>
      <p:pic>
        <p:nvPicPr>
          <p:cNvPr id="3" name="Рисунок 2" descr="https://catherineasquithgallery.com/uploads/posts/2021-02/1612244764_115-p-spasibo-za-vnimanie-fioletovii-fon-134.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640960" cy="6120680"/>
          </a:xfrm>
          <a:prstGeom prst="rect">
            <a:avLst/>
          </a:prstGeom>
          <a:noFill/>
          <a:ln>
            <a:noFill/>
          </a:ln>
        </p:spPr>
      </p:pic>
    </p:spTree>
    <p:extLst>
      <p:ext uri="{BB962C8B-B14F-4D97-AF65-F5344CB8AC3E}">
        <p14:creationId xmlns:p14="http://schemas.microsoft.com/office/powerpoint/2010/main" val="195276711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3145</TotalTime>
  <Words>89</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 Коммуникативная интеграция умственно отсталого ребёнка с аутистическими расстройствами в классном коллективе.         Подготовила  Пшеницына В.А.</vt:lpstr>
      <vt:lpstr>У детей с аутизмом нарушен процесс взаимодействия с внешним миром. И за счёт этого им очень сложно чему-то научиться или что-то усвоить. Они уходят от общения – одни просто игнорируют внешний мир, другие активно отвергают его, и вторжение в их мир для них очень болезненно.  </vt:lpstr>
      <vt:lpstr>Школа дает ему не только знания и навыки, но прежде всего, шанс научиться жить вместе с другими детьми. На данной ступени ребенок переходит с индивидуального обучения в групповое. Ему необходима поддержка со стороны учителя. И задача учителя: научить ребенка – работать в классном коллективе.  I.  Сформировать у ребенка-аутиста  «учебное поведение» II.  Скоординировать действия родителей, психолога, врача и       педагога. III. Помочь  соученикам в понимании и принятии        особого ребенка.     </vt:lpstr>
      <vt:lpstr>Формирование «учебного поведения»: * Организация общения с аутистом. (индивидуальный подход, иногда достаточно слова, взгляда, какого-либо действия.)         * Организация  пространственно-временной «разметки» (смена зон и видов деятельности.). * Создание  ритуала  урока.(подготовка к уроку школьных принадлежностей, звонок-начало урока и т. д.). * Создание положительно-эмоциональной установки (поощрение ребенка, говорить, что у него с каждым разом получается все лучше и лучше). * Отрабатывание заданий, способствующих преодолению характерных трудностей (задания в соответствии с интересами ребенка, использование индивидуального и дифференцированного подхода). * Вырабатывание произвольного внимания (формирование сознательности, восприятия, запоминания и  воспроизведения информации).  </vt:lpstr>
      <vt:lpstr>    Координация действий родителей, психолога, врача и педагога:  * Психотерапия всех членов семьи. * Ознакомление родителей с рядом психических особенностей ребенка. * Составление индивидуальной программы воспитания и обучения в домашних условиях (организация режима, привитие навыков самообслуживания). *Совместная работа родителей и врача (врач проводит беседы с родст- венниками, уточняет терапевтические назначения, учит родителей наблюдать за состоянием ребенка во время медикаментозного лечения.). * Посещение детьми-аутистами вместе с родителями всех школьных мероприятий.                                                 </vt:lpstr>
      <vt:lpstr>Помощь соученикам в понимании и принятии особого ребенка:   * Интенсивность контактов с другими учащимися  должна быть строго дозированной.  * Общение с одноклассниками чётко организованным в рамках стереотипа   урока и перемены.  * Не допускать возникновения стойких конфликтов.  * Попытаться сформировать идеальные образы друг друга.  * Идеальные образы должны постепенно индивидуализироваться и    конкретизироваться. </vt:lpstr>
      <vt:lpstr>Обучение в  классе начинается с трудностей.  * Ребенок-аутист   физически не выдерживает 40 минут урока за партой. Такой ребёнок может вести  себя как маленький,  ходить по классу во время урока, заниматься своими играми.  * Во время урока он  постоянно  нуждается в помощи учителя. Ребенок на первых порах может не выполнять инструкции, не  реагировать на устное обращение,  как бы не видеть и не слышать  учителя.  * Боязнь заходить в новое помещение.  Трудности  обучения усугубляются новизной самой  школьньной  ситуацией, все необычное как известно является для такого ребенка очень сильным стрессовым фактором.  * Не умеет контактировать с одноклассниками. Ребенку-аутисту  будет легче адаптироваться,  особенно в начале обучения, если в классе царит благожелательная и спокойная атмосфера.</vt:lpstr>
      <vt:lpstr>  Все  это безусловно осложняет жизнь класса,  но важно помнить ,что аутичный  ребенок только начинает подражать детям, это его первые  попытки  стать похожим на других.  Если он  не пройдет их,  трудно ждать, что в дальнейшем он начнет следовать правильным образцам поведения. Справиться с трудностями  можно, только дав реальный опыт обучения  ребёнку-аутисту вместе с другими детьми. Другого пути нет, никакая индивидуальная работа не может заменить подобный опыт.                            </vt:lpstr>
      <vt:lpstr>Презентация PowerPoint</vt:lpstr>
      <vt:lpstr>   Желаю успехов в работе по коммуникативной интеграции умственно отсталых детей с аутистическими расстройствами  в классном коллективе.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коррекции недостатков развития речи</dc:title>
  <dc:creator>Пользователь</dc:creator>
  <cp:lastModifiedBy>Пользователь</cp:lastModifiedBy>
  <cp:revision>234</cp:revision>
  <dcterms:created xsi:type="dcterms:W3CDTF">2020-11-21T11:59:14Z</dcterms:created>
  <dcterms:modified xsi:type="dcterms:W3CDTF">2024-03-25T14:05:50Z</dcterms:modified>
</cp:coreProperties>
</file>